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71" r:id="rId5"/>
    <p:sldId id="270" r:id="rId6"/>
    <p:sldId id="262" r:id="rId7"/>
    <p:sldId id="260" r:id="rId8"/>
    <p:sldId id="265" r:id="rId9"/>
    <p:sldId id="266" r:id="rId10"/>
    <p:sldId id="277" r:id="rId11"/>
    <p:sldId id="278" r:id="rId12"/>
    <p:sldId id="267" r:id="rId13"/>
    <p:sldId id="263" r:id="rId14"/>
  </p:sldIdLst>
  <p:sldSz cx="18288000" cy="10287000"/>
  <p:notesSz cx="10287000" cy="18288000"/>
  <p:embeddedFontLst>
    <p:embeddedFont>
      <p:font typeface="Abadi" panose="020B0604020104020204" pitchFamily="34" charset="0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>
      <p:cViewPr>
        <p:scale>
          <a:sx n="50" d="100"/>
          <a:sy n="50" d="100"/>
        </p:scale>
        <p:origin x="1085" y="11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A267B-72ED-46E5-BC4F-0D36FCCDD14C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ED053-5FEF-4190-8F65-BCFAC773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ED053-5FEF-4190-8F65-BCFAC773E51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6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5A6423-773E-4241-9F6A-D83F640728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F8166F1F-CE9B-4651-A6AA-CD717754106B}" type="datetimeFigureOut">
              <a:rPr lang="en-US" smtClean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45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.jpeg"/><Relationship Id="rId2" Type="http://schemas.openxmlformats.org/officeDocument/2006/relationships/image" Target="../media/image8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2362200" y="2979715"/>
            <a:ext cx="13452328" cy="3344543"/>
            <a:chOff x="-2281652" y="2979715"/>
            <a:chExt cx="13452328" cy="3344543"/>
          </a:xfrm>
        </p:grpSpPr>
        <p:sp>
          <p:nvSpPr>
            <p:cNvPr id="32" name="Object 32"/>
            <p:cNvSpPr txBox="1"/>
            <p:nvPr/>
          </p:nvSpPr>
          <p:spPr>
            <a:xfrm>
              <a:off x="564395" y="3988364"/>
              <a:ext cx="10606281" cy="1323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0" i="1" kern="0" spc="-600" dirty="0">
                  <a:solidFill>
                    <a:srgbClr val="FFFFFF"/>
                  </a:solidFill>
                  <a:latin typeface="Abadi" panose="020B0604020104020204" pitchFamily="34" charset="0"/>
                </a:rPr>
                <a:t>OTT </a:t>
              </a:r>
              <a:r>
                <a:rPr lang="ko-KR" altLang="en-US" sz="8000" i="1" kern="0" spc="-600" dirty="0">
                  <a:solidFill>
                    <a:srgbClr val="FFFFFF"/>
                  </a:solidFill>
                  <a:latin typeface="Abadi" panose="020B0604020104020204" pitchFamily="34" charset="0"/>
                </a:rPr>
                <a:t>계정공유</a:t>
              </a:r>
              <a:r>
                <a:rPr lang="en-US" altLang="ko-KR" sz="8000" i="1" kern="0" spc="-600" dirty="0">
                  <a:solidFill>
                    <a:srgbClr val="FFFFFF"/>
                  </a:solidFill>
                  <a:latin typeface="Abadi" panose="020B0604020104020204" pitchFamily="34" charset="0"/>
                </a:rPr>
                <a:t>  </a:t>
              </a:r>
              <a:r>
                <a:rPr lang="en-US" sz="8000" i="1" kern="0" spc="-600" dirty="0">
                  <a:solidFill>
                    <a:srgbClr val="FFFFFF"/>
                  </a:solidFill>
                  <a:latin typeface="Abadi" panose="020B0604020104020204" pitchFamily="34" charset="0"/>
                </a:rPr>
                <a:t>&amp;</a:t>
              </a:r>
              <a:r>
                <a:rPr lang="ko-KR" altLang="en-US" sz="8000" i="1" kern="0" spc="-600" dirty="0">
                  <a:solidFill>
                    <a:srgbClr val="FFFFFF"/>
                  </a:solidFill>
                  <a:latin typeface="Abadi" panose="020B0604020104020204" pitchFamily="34" charset="0"/>
                </a:rPr>
                <a:t>작품추천</a:t>
              </a:r>
              <a:endParaRPr lang="en-US" sz="8000" dirty="0">
                <a:latin typeface="Abadi" panose="020B0604020104020204" pitchFamily="34" charset="0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224529" y="2979715"/>
              <a:ext cx="871317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Abadi" panose="020B0604020104020204" pitchFamily="34" charset="0"/>
                </a:rPr>
                <a:t>새로운</a:t>
              </a:r>
              <a:endParaRPr lang="en-US" sz="36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-2281652" y="5693316"/>
              <a:ext cx="10089970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3500" dirty="0">
                  <a:solidFill>
                    <a:srgbClr val="FFFFFF"/>
                  </a:solidFill>
                  <a:latin typeface="Abadi" panose="020B0604020104020204" pitchFamily="34" charset="0"/>
                  <a:cs typeface="Noto Sans CJK KR Black" pitchFamily="34" charset="0"/>
                </a:rPr>
                <a:t>를 제시하다</a:t>
              </a:r>
              <a:endParaRPr lang="en-US" dirty="0">
                <a:latin typeface="Abadi" panose="020B0604020104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88762" y="399233"/>
            <a:ext cx="59344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badi" panose="020B0604020104020204" pitchFamily="34" charset="0"/>
                <a:cs typeface="Noto Sans Korean Regular" pitchFamily="34" charset="0"/>
              </a:rPr>
              <a:t>&lt;</a:t>
            </a:r>
            <a:r>
              <a:rPr lang="ko-KR" altLang="en-US" sz="2800" dirty="0">
                <a:solidFill>
                  <a:srgbClr val="FFFFFF"/>
                </a:solidFill>
                <a:latin typeface="Abadi" panose="020B0604020104020204" pitchFamily="34" charset="0"/>
                <a:cs typeface="Noto Sans Korean Regular" pitchFamily="34" charset="0"/>
              </a:rPr>
              <a:t>아이디어</a:t>
            </a:r>
            <a:r>
              <a:rPr lang="en-US" sz="2800" dirty="0">
                <a:solidFill>
                  <a:srgbClr val="FFFFFF"/>
                </a:solidFill>
                <a:latin typeface="Abadi" panose="020B0604020104020204" pitchFamily="34" charset="0"/>
                <a:cs typeface="Noto Sans Korean Regular" pitchFamily="34" charset="0"/>
              </a:rPr>
              <a:t> 2팀  &gt;</a:t>
            </a:r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8762" y="9367427"/>
            <a:ext cx="659783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Abadi" panose="020B0604020104020204" pitchFamily="34" charset="0"/>
              </a:rPr>
              <a:t>202127619 </a:t>
            </a:r>
            <a:r>
              <a:rPr lang="ko-KR" altLang="en-US" dirty="0">
                <a:solidFill>
                  <a:srgbClr val="FFFFFF"/>
                </a:solidFill>
                <a:latin typeface="Abadi" panose="020B0604020104020204" pitchFamily="34" charset="0"/>
              </a:rPr>
              <a:t>이경도</a:t>
            </a:r>
            <a:r>
              <a:rPr lang="en-US" altLang="ko-KR" dirty="0">
                <a:solidFill>
                  <a:srgbClr val="FFFFFF"/>
                </a:solidFill>
                <a:latin typeface="Abadi" panose="020B0604020104020204" pitchFamily="34" charset="0"/>
              </a:rPr>
              <a:t>, 202221466 </a:t>
            </a:r>
            <a:r>
              <a:rPr lang="ko-KR" altLang="en-US" dirty="0">
                <a:solidFill>
                  <a:srgbClr val="FFFFFF"/>
                </a:solidFill>
                <a:latin typeface="Abadi" panose="020B0604020104020204" pitchFamily="34" charset="0"/>
              </a:rPr>
              <a:t>김수민</a:t>
            </a:r>
            <a:r>
              <a:rPr lang="en-US" altLang="ko-KR" dirty="0">
                <a:solidFill>
                  <a:srgbClr val="FFFFFF"/>
                </a:solidFill>
                <a:latin typeface="Abadi" panose="020B0604020104020204" pitchFamily="34" charset="0"/>
              </a:rPr>
              <a:t>, 201921487 </a:t>
            </a:r>
            <a:r>
              <a:rPr lang="ko-KR" altLang="en-US" dirty="0">
                <a:solidFill>
                  <a:srgbClr val="FFFFFF"/>
                </a:solidFill>
                <a:latin typeface="Abadi" panose="020B0604020104020204" pitchFamily="34" charset="0"/>
              </a:rPr>
              <a:t>김서준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26" name="Picture 2" descr="Netflix(넷플릭스) - Google Play 앱">
            <a:extLst>
              <a:ext uri="{FF2B5EF4-FFF2-40B4-BE49-F238E27FC236}">
                <a16:creationId xmlns:a16="http://schemas.microsoft.com/office/drawing/2014/main" id="{BADD4A22-1CEE-219B-F43F-87CAAE1D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9819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디즈니플러스, 한국 서비스 개시…＂넷플릭스보다 싸다＂">
            <a:extLst>
              <a:ext uri="{FF2B5EF4-FFF2-40B4-BE49-F238E27FC236}">
                <a16:creationId xmlns:a16="http://schemas.microsoft.com/office/drawing/2014/main" id="{6D553BA3-0844-F752-D48F-55B9A37C3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0" y="913731"/>
            <a:ext cx="20859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라프텔 - 매출 MAU 투자 정보 - 혁신의숲">
            <a:extLst>
              <a:ext uri="{FF2B5EF4-FFF2-40B4-BE49-F238E27FC236}">
                <a16:creationId xmlns:a16="http://schemas.microsoft.com/office/drawing/2014/main" id="{21E573EA-BDFD-0535-E46E-13571ED89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398366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TCHA - Apps on Google Play">
            <a:extLst>
              <a:ext uri="{FF2B5EF4-FFF2-40B4-BE49-F238E27FC236}">
                <a16:creationId xmlns:a16="http://schemas.microsoft.com/office/drawing/2014/main" id="{D4638DAE-A383-BD2E-9826-65608B57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650" y="39130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티빙(TVING) - 오리지널, 방송, 영화, 실시간 - Apps on Google Play">
            <a:extLst>
              <a:ext uri="{FF2B5EF4-FFF2-40B4-BE49-F238E27FC236}">
                <a16:creationId xmlns:a16="http://schemas.microsoft.com/office/drawing/2014/main" id="{B0759AA7-0A04-3E2A-6082-A54D9E4E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8199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vve(웨이브) - 재미의 파도를 타다! – Apps on Google Play">
            <a:extLst>
              <a:ext uri="{FF2B5EF4-FFF2-40B4-BE49-F238E27FC236}">
                <a16:creationId xmlns:a16="http://schemas.microsoft.com/office/drawing/2014/main" id="{CAFA112E-2BD9-7F7A-378C-DA43E852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0" y="68199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94401"/>
            <a:ext cx="13605465" cy="4921287"/>
            <a:chOff x="-9524" y="0"/>
            <a:chExt cx="13605465" cy="4921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3605465" cy="492128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9550" y="222253"/>
            <a:ext cx="59344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o Sans Korean Regular" pitchFamily="34" charset="0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기대 효과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621" y="1823743"/>
            <a:ext cx="12674891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7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lack" pitchFamily="34" charset="0"/>
                <a:cs typeface="Noto Sans CJK KR Black" pitchFamily="34" charset="0"/>
              </a:rPr>
              <a:t>편리함과 저렴함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621" y="3015686"/>
            <a:ext cx="1113105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Noto Sans Korean Regular" pitchFamily="34" charset="0"/>
              </a:rPr>
              <a:t>한 곳에서 볼 수 있는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Noto Sans Korean Regular" pitchFamily="34" charset="0"/>
              </a:rPr>
              <a:t>OTT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Noto Sans Korean Regular" pitchFamily="34" charset="0"/>
              </a:rPr>
              <a:t>서비스들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595941" y="0"/>
            <a:ext cx="4689773" cy="4921287"/>
            <a:chOff x="13595941" y="0"/>
            <a:chExt cx="4689773" cy="49212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5941" y="0"/>
              <a:ext cx="4689773" cy="4921287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FAFC84F7-18A3-13D3-2B46-4C41A92C3A83}"/>
              </a:ext>
            </a:extLst>
          </p:cNvPr>
          <p:cNvGrpSpPr/>
          <p:nvPr/>
        </p:nvGrpSpPr>
        <p:grpSpPr>
          <a:xfrm>
            <a:off x="1839595" y="5178653"/>
            <a:ext cx="6241913" cy="4602607"/>
            <a:chOff x="7402735" y="4848652"/>
            <a:chExt cx="6241913" cy="4424504"/>
          </a:xfrm>
        </p:grpSpPr>
        <p:grpSp>
          <p:nvGrpSpPr>
            <p:cNvPr id="4" name="그룹 1013">
              <a:extLst>
                <a:ext uri="{FF2B5EF4-FFF2-40B4-BE49-F238E27FC236}">
                  <a16:creationId xmlns:a16="http://schemas.microsoft.com/office/drawing/2014/main" id="{D24EF3E4-6782-7844-1982-2D019DB83310}"/>
                </a:ext>
              </a:extLst>
            </p:cNvPr>
            <p:cNvGrpSpPr/>
            <p:nvPr/>
          </p:nvGrpSpPr>
          <p:grpSpPr>
            <a:xfrm>
              <a:off x="7402735" y="4848652"/>
              <a:ext cx="6241913" cy="1816884"/>
              <a:chOff x="7402735" y="4848652"/>
              <a:chExt cx="6241913" cy="1816884"/>
            </a:xfrm>
          </p:grpSpPr>
          <p:grpSp>
            <p:nvGrpSpPr>
              <p:cNvPr id="57" name="그룹 1014">
                <a:extLst>
                  <a:ext uri="{FF2B5EF4-FFF2-40B4-BE49-F238E27FC236}">
                    <a16:creationId xmlns:a16="http://schemas.microsoft.com/office/drawing/2014/main" id="{18E12816-5156-0B28-4D83-3F040835072D}"/>
                  </a:ext>
                </a:extLst>
              </p:cNvPr>
              <p:cNvGrpSpPr/>
              <p:nvPr/>
            </p:nvGrpSpPr>
            <p:grpSpPr>
              <a:xfrm>
                <a:off x="9196638" y="4848652"/>
                <a:ext cx="2588227" cy="752394"/>
                <a:chOff x="9196638" y="4848652"/>
                <a:chExt cx="2588227" cy="752394"/>
              </a:xfrm>
            </p:grpSpPr>
            <p:grpSp>
              <p:nvGrpSpPr>
                <p:cNvPr id="962" name="그룹 1015">
                  <a:extLst>
                    <a:ext uri="{FF2B5EF4-FFF2-40B4-BE49-F238E27FC236}">
                      <a16:creationId xmlns:a16="http://schemas.microsoft.com/office/drawing/2014/main" id="{BD3EA8D2-05C7-9459-8F06-9146FD3A805B}"/>
                    </a:ext>
                  </a:extLst>
                </p:cNvPr>
                <p:cNvGrpSpPr/>
                <p:nvPr/>
              </p:nvGrpSpPr>
              <p:grpSpPr>
                <a:xfrm>
                  <a:off x="9196638" y="4848652"/>
                  <a:ext cx="2516670" cy="752394"/>
                  <a:chOff x="9196638" y="4848652"/>
                  <a:chExt cx="2516670" cy="752394"/>
                </a:xfrm>
              </p:grpSpPr>
              <p:pic>
                <p:nvPicPr>
                  <p:cNvPr id="964" name="Object 40">
                    <a:extLst>
                      <a:ext uri="{FF2B5EF4-FFF2-40B4-BE49-F238E27FC236}">
                        <a16:creationId xmlns:a16="http://schemas.microsoft.com/office/drawing/2014/main" id="{21F6BCEC-34DD-C412-EBB4-9A76AB4DE7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9196638" y="4848652"/>
                    <a:ext cx="2516670" cy="75239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3" name="Object 43">
                  <a:extLst>
                    <a:ext uri="{FF2B5EF4-FFF2-40B4-BE49-F238E27FC236}">
                      <a16:creationId xmlns:a16="http://schemas.microsoft.com/office/drawing/2014/main" id="{A04418F2-B0B7-0C8A-2F59-A0D98A1C4A8B}"/>
                    </a:ext>
                  </a:extLst>
                </p:cNvPr>
                <p:cNvSpPr txBox="1"/>
                <p:nvPr/>
              </p:nvSpPr>
              <p:spPr>
                <a:xfrm>
                  <a:off x="9216557" y="4931712"/>
                  <a:ext cx="2568308" cy="56214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Noto Sans CJK KR Black" pitchFamily="34" charset="0"/>
                      <a:cs typeface="+mn-cs"/>
                    </a:rPr>
                    <a:t>편리함</a:t>
                  </a: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그룹 1016">
                <a:extLst>
                  <a:ext uri="{FF2B5EF4-FFF2-40B4-BE49-F238E27FC236}">
                    <a16:creationId xmlns:a16="http://schemas.microsoft.com/office/drawing/2014/main" id="{DCAE8962-00F4-CD81-446D-10B9A6D3004D}"/>
                  </a:ext>
                </a:extLst>
              </p:cNvPr>
              <p:cNvGrpSpPr/>
              <p:nvPr/>
            </p:nvGrpSpPr>
            <p:grpSpPr>
              <a:xfrm>
                <a:off x="7402735" y="6076197"/>
                <a:ext cx="6241913" cy="384628"/>
                <a:chOff x="7402735" y="6076197"/>
                <a:chExt cx="6241913" cy="384628"/>
              </a:xfrm>
            </p:grpSpPr>
            <p:sp>
              <p:nvSpPr>
                <p:cNvPr id="960" name="Object 46">
                  <a:extLst>
                    <a:ext uri="{FF2B5EF4-FFF2-40B4-BE49-F238E27FC236}">
                      <a16:creationId xmlns:a16="http://schemas.microsoft.com/office/drawing/2014/main" id="{31AE37D1-0BB6-5694-E0E9-72C44DA3F86A}"/>
                    </a:ext>
                  </a:extLst>
                </p:cNvPr>
                <p:cNvSpPr txBox="1"/>
                <p:nvPr/>
              </p:nvSpPr>
              <p:spPr>
                <a:xfrm>
                  <a:off x="7680813" y="6076197"/>
                  <a:ext cx="5963835" cy="38462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o Sans Korean Regular" pitchFamily="34" charset="0"/>
                      <a:cs typeface="+mn-cs"/>
                    </a:rPr>
                    <a:t>단 하나의 계정으로 다수의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o Sans Korean Regular" pitchFamily="34" charset="0"/>
                      <a:cs typeface="+mn-cs"/>
                    </a:rPr>
                    <a:t>OTT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o Sans Korean Regular" pitchFamily="34" charset="0"/>
                      <a:cs typeface="+mn-cs"/>
                    </a:rPr>
                    <a:t>서비스 관리 가능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61" name="Object 47">
                  <a:extLst>
                    <a:ext uri="{FF2B5EF4-FFF2-40B4-BE49-F238E27FC236}">
                      <a16:creationId xmlns:a16="http://schemas.microsoft.com/office/drawing/2014/main" id="{231FFF58-FCD6-9DE0-B36A-BEB72D93348E}"/>
                    </a:ext>
                  </a:extLst>
                </p:cNvPr>
                <p:cNvSpPr txBox="1"/>
                <p:nvPr/>
              </p:nvSpPr>
              <p:spPr>
                <a:xfrm>
                  <a:off x="7402735" y="6165933"/>
                  <a:ext cx="140876" cy="19722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o Sans CJK KR Regular" pitchFamily="34" charset="0"/>
                      <a:ea typeface="+mn-ea"/>
                      <a:cs typeface="Noto Sans CJK KR Regular" pitchFamily="34" charset="0"/>
                    </a:rPr>
                    <a:t>●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Object 51">
                <a:extLst>
                  <a:ext uri="{FF2B5EF4-FFF2-40B4-BE49-F238E27FC236}">
                    <a16:creationId xmlns:a16="http://schemas.microsoft.com/office/drawing/2014/main" id="{224BF022-A085-5CDC-1897-95824980FEE3}"/>
                  </a:ext>
                </a:extLst>
              </p:cNvPr>
              <p:cNvSpPr txBox="1"/>
              <p:nvPr/>
            </p:nvSpPr>
            <p:spPr>
              <a:xfrm>
                <a:off x="9173158" y="6310496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1" name="Object 65">
              <a:extLst>
                <a:ext uri="{FF2B5EF4-FFF2-40B4-BE49-F238E27FC236}">
                  <a16:creationId xmlns:a16="http://schemas.microsoft.com/office/drawing/2014/main" id="{D298AEDA-8619-29F8-2C58-53E034264DB3}"/>
                </a:ext>
              </a:extLst>
            </p:cNvPr>
            <p:cNvSpPr txBox="1"/>
            <p:nvPr/>
          </p:nvSpPr>
          <p:spPr>
            <a:xfrm>
              <a:off x="9180777" y="8918116"/>
              <a:ext cx="140876" cy="3550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grpSp>
          <p:nvGrpSpPr>
            <p:cNvPr id="10" name="그룹 1022">
              <a:extLst>
                <a:ext uri="{FF2B5EF4-FFF2-40B4-BE49-F238E27FC236}">
                  <a16:creationId xmlns:a16="http://schemas.microsoft.com/office/drawing/2014/main" id="{651F5362-B938-6DC7-95F7-F6517469F6A0}"/>
                </a:ext>
              </a:extLst>
            </p:cNvPr>
            <p:cNvGrpSpPr/>
            <p:nvPr/>
          </p:nvGrpSpPr>
          <p:grpSpPr>
            <a:xfrm>
              <a:off x="13496153" y="5939138"/>
              <a:ext cx="140876" cy="726399"/>
              <a:chOff x="13496153" y="5939138"/>
              <a:chExt cx="140876" cy="726399"/>
            </a:xfrm>
          </p:grpSpPr>
          <p:sp>
            <p:nvSpPr>
              <p:cNvPr id="38" name="Object 77">
                <a:extLst>
                  <a:ext uri="{FF2B5EF4-FFF2-40B4-BE49-F238E27FC236}">
                    <a16:creationId xmlns:a16="http://schemas.microsoft.com/office/drawing/2014/main" id="{F457351A-563E-3E0D-AD5C-85A331D6D158}"/>
                  </a:ext>
                </a:extLst>
              </p:cNvPr>
              <p:cNvSpPr txBox="1"/>
              <p:nvPr/>
            </p:nvSpPr>
            <p:spPr>
              <a:xfrm>
                <a:off x="13496153" y="5939138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4" name="Object 81">
                <a:extLst>
                  <a:ext uri="{FF2B5EF4-FFF2-40B4-BE49-F238E27FC236}">
                    <a16:creationId xmlns:a16="http://schemas.microsoft.com/office/drawing/2014/main" id="{971D21DC-279E-99DC-379E-EF0C399F6912}"/>
                  </a:ext>
                </a:extLst>
              </p:cNvPr>
              <p:cNvSpPr txBox="1"/>
              <p:nvPr/>
            </p:nvSpPr>
            <p:spPr>
              <a:xfrm>
                <a:off x="13496153" y="6310497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그룹 1027">
              <a:extLst>
                <a:ext uri="{FF2B5EF4-FFF2-40B4-BE49-F238E27FC236}">
                  <a16:creationId xmlns:a16="http://schemas.microsoft.com/office/drawing/2014/main" id="{2779621D-9632-A462-70EC-D089D09B77E0}"/>
                </a:ext>
              </a:extLst>
            </p:cNvPr>
            <p:cNvGrpSpPr/>
            <p:nvPr/>
          </p:nvGrpSpPr>
          <p:grpSpPr>
            <a:xfrm>
              <a:off x="13503772" y="8546757"/>
              <a:ext cx="140876" cy="726399"/>
              <a:chOff x="13503772" y="8546757"/>
              <a:chExt cx="140876" cy="726399"/>
            </a:xfrm>
          </p:grpSpPr>
          <p:sp>
            <p:nvSpPr>
              <p:cNvPr id="22" name="Object 93">
                <a:extLst>
                  <a:ext uri="{FF2B5EF4-FFF2-40B4-BE49-F238E27FC236}">
                    <a16:creationId xmlns:a16="http://schemas.microsoft.com/office/drawing/2014/main" id="{AA2AC1FA-1731-50F6-E525-5C5E00917BED}"/>
                  </a:ext>
                </a:extLst>
              </p:cNvPr>
              <p:cNvSpPr txBox="1"/>
              <p:nvPr/>
            </p:nvSpPr>
            <p:spPr>
              <a:xfrm>
                <a:off x="13503772" y="8546757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Object 97">
                <a:extLst>
                  <a:ext uri="{FF2B5EF4-FFF2-40B4-BE49-F238E27FC236}">
                    <a16:creationId xmlns:a16="http://schemas.microsoft.com/office/drawing/2014/main" id="{276F2E20-81C6-EC6A-0DBF-F5FC632B1FE4}"/>
                  </a:ext>
                </a:extLst>
              </p:cNvPr>
              <p:cNvSpPr txBox="1"/>
              <p:nvPr/>
            </p:nvSpPr>
            <p:spPr>
              <a:xfrm>
                <a:off x="13503772" y="8918116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965" name="Object 46">
            <a:extLst>
              <a:ext uri="{FF2B5EF4-FFF2-40B4-BE49-F238E27FC236}">
                <a16:creationId xmlns:a16="http://schemas.microsoft.com/office/drawing/2014/main" id="{6EF6F7F2-122E-C335-E285-456F645871CE}"/>
              </a:ext>
            </a:extLst>
          </p:cNvPr>
          <p:cNvSpPr txBox="1"/>
          <p:nvPr/>
        </p:nvSpPr>
        <p:spPr>
          <a:xfrm>
            <a:off x="2117673" y="7933769"/>
            <a:ext cx="5963835" cy="400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사람을 모으기 위한 노력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긴 시간 소비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966" name="Object 47">
            <a:extLst>
              <a:ext uri="{FF2B5EF4-FFF2-40B4-BE49-F238E27FC236}">
                <a16:creationId xmlns:a16="http://schemas.microsoft.com/office/drawing/2014/main" id="{4C1EE0EC-83F3-6FA5-42CF-5BECBEC12B3F}"/>
              </a:ext>
            </a:extLst>
          </p:cNvPr>
          <p:cNvSpPr txBox="1"/>
          <p:nvPr/>
        </p:nvSpPr>
        <p:spPr>
          <a:xfrm>
            <a:off x="1839595" y="8027117"/>
            <a:ext cx="140876" cy="205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grpSp>
        <p:nvGrpSpPr>
          <p:cNvPr id="969" name="그룹 1012">
            <a:extLst>
              <a:ext uri="{FF2B5EF4-FFF2-40B4-BE49-F238E27FC236}">
                <a16:creationId xmlns:a16="http://schemas.microsoft.com/office/drawing/2014/main" id="{FD379DBE-9773-24C4-086A-65CA992EFA8F}"/>
              </a:ext>
            </a:extLst>
          </p:cNvPr>
          <p:cNvGrpSpPr/>
          <p:nvPr/>
        </p:nvGrpSpPr>
        <p:grpSpPr>
          <a:xfrm>
            <a:off x="11010071" y="5115688"/>
            <a:ext cx="6241913" cy="4662077"/>
            <a:chOff x="7402735" y="4791483"/>
            <a:chExt cx="6241913" cy="4481673"/>
          </a:xfrm>
        </p:grpSpPr>
        <p:grpSp>
          <p:nvGrpSpPr>
            <p:cNvPr id="970" name="그룹 1013">
              <a:extLst>
                <a:ext uri="{FF2B5EF4-FFF2-40B4-BE49-F238E27FC236}">
                  <a16:creationId xmlns:a16="http://schemas.microsoft.com/office/drawing/2014/main" id="{781DECC6-BB2A-4965-C6AC-BC827022D1FB}"/>
                </a:ext>
              </a:extLst>
            </p:cNvPr>
            <p:cNvGrpSpPr/>
            <p:nvPr/>
          </p:nvGrpSpPr>
          <p:grpSpPr>
            <a:xfrm>
              <a:off x="7402735" y="4791483"/>
              <a:ext cx="6241913" cy="1874053"/>
              <a:chOff x="7402735" y="4791483"/>
              <a:chExt cx="6241913" cy="1874053"/>
            </a:xfrm>
          </p:grpSpPr>
          <p:grpSp>
            <p:nvGrpSpPr>
              <p:cNvPr id="978" name="그룹 1014">
                <a:extLst>
                  <a:ext uri="{FF2B5EF4-FFF2-40B4-BE49-F238E27FC236}">
                    <a16:creationId xmlns:a16="http://schemas.microsoft.com/office/drawing/2014/main" id="{11B84E39-AAEE-2A9A-A260-6319ADAD08ED}"/>
                  </a:ext>
                </a:extLst>
              </p:cNvPr>
              <p:cNvGrpSpPr/>
              <p:nvPr/>
            </p:nvGrpSpPr>
            <p:grpSpPr>
              <a:xfrm>
                <a:off x="9262695" y="4791483"/>
                <a:ext cx="2800070" cy="752394"/>
                <a:chOff x="9262695" y="4791483"/>
                <a:chExt cx="2800070" cy="752394"/>
              </a:xfrm>
            </p:grpSpPr>
            <p:grpSp>
              <p:nvGrpSpPr>
                <p:cNvPr id="983" name="그룹 1015">
                  <a:extLst>
                    <a:ext uri="{FF2B5EF4-FFF2-40B4-BE49-F238E27FC236}">
                      <a16:creationId xmlns:a16="http://schemas.microsoft.com/office/drawing/2014/main" id="{48C0BC34-5118-7314-478A-0D6BE8285C90}"/>
                    </a:ext>
                  </a:extLst>
                </p:cNvPr>
                <p:cNvGrpSpPr/>
                <p:nvPr/>
              </p:nvGrpSpPr>
              <p:grpSpPr>
                <a:xfrm>
                  <a:off x="9404395" y="4791483"/>
                  <a:ext cx="2516670" cy="752394"/>
                  <a:chOff x="9404395" y="4791483"/>
                  <a:chExt cx="2516670" cy="752394"/>
                </a:xfrm>
              </p:grpSpPr>
              <p:pic>
                <p:nvPicPr>
                  <p:cNvPr id="985" name="Object 40">
                    <a:extLst>
                      <a:ext uri="{FF2B5EF4-FFF2-40B4-BE49-F238E27FC236}">
                        <a16:creationId xmlns:a16="http://schemas.microsoft.com/office/drawing/2014/main" id="{45EA3D22-F1E4-529D-6E11-EA3D514033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9404395" y="4791483"/>
                    <a:ext cx="2516670" cy="75239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84" name="Object 43">
                  <a:extLst>
                    <a:ext uri="{FF2B5EF4-FFF2-40B4-BE49-F238E27FC236}">
                      <a16:creationId xmlns:a16="http://schemas.microsoft.com/office/drawing/2014/main" id="{48184B40-2DE7-CE5F-7E63-3EAAE8FEA8BA}"/>
                    </a:ext>
                  </a:extLst>
                </p:cNvPr>
                <p:cNvSpPr txBox="1"/>
                <p:nvPr/>
              </p:nvSpPr>
              <p:spPr>
                <a:xfrm>
                  <a:off x="9262695" y="4915856"/>
                  <a:ext cx="2800070" cy="56214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Noto Sans CJK KR Black" pitchFamily="34" charset="0"/>
                      <a:cs typeface="+mn-cs"/>
                    </a:rPr>
                    <a:t>저렴함</a:t>
                  </a:r>
                  <a:endPara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9" name="그룹 1016">
                <a:extLst>
                  <a:ext uri="{FF2B5EF4-FFF2-40B4-BE49-F238E27FC236}">
                    <a16:creationId xmlns:a16="http://schemas.microsoft.com/office/drawing/2014/main" id="{F0D05CEE-D349-DCEC-05B7-03B596F746A7}"/>
                  </a:ext>
                </a:extLst>
              </p:cNvPr>
              <p:cNvGrpSpPr/>
              <p:nvPr/>
            </p:nvGrpSpPr>
            <p:grpSpPr>
              <a:xfrm>
                <a:off x="7402735" y="6076197"/>
                <a:ext cx="6241913" cy="384628"/>
                <a:chOff x="7402735" y="6076197"/>
                <a:chExt cx="6241913" cy="384628"/>
              </a:xfrm>
            </p:grpSpPr>
            <p:sp>
              <p:nvSpPr>
                <p:cNvPr id="981" name="Object 46">
                  <a:extLst>
                    <a:ext uri="{FF2B5EF4-FFF2-40B4-BE49-F238E27FC236}">
                      <a16:creationId xmlns:a16="http://schemas.microsoft.com/office/drawing/2014/main" id="{C31099E3-89F4-A838-0066-E1FBCA4B11F3}"/>
                    </a:ext>
                  </a:extLst>
                </p:cNvPr>
                <p:cNvSpPr txBox="1"/>
                <p:nvPr/>
              </p:nvSpPr>
              <p:spPr>
                <a:xfrm>
                  <a:off x="7680813" y="6076197"/>
                  <a:ext cx="5963835" cy="38462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o Sans Korean Regular" pitchFamily="34" charset="0"/>
                      <a:ea typeface="+mn-ea"/>
                      <a:cs typeface="+mn-cs"/>
                    </a:rPr>
                    <a:t>OTT 1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o Sans Korean Regular" pitchFamily="34" charset="0"/>
                      <a:ea typeface="+mn-ea"/>
                      <a:cs typeface="+mn-cs"/>
                    </a:rPr>
                    <a:t>인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o Sans Korean Regular" pitchFamily="34" charset="0"/>
                      <a:cs typeface="+mn-cs"/>
                    </a:rPr>
                    <a:t>서비스를 따로 구매하는 것보다 저렴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82" name="Object 47">
                  <a:extLst>
                    <a:ext uri="{FF2B5EF4-FFF2-40B4-BE49-F238E27FC236}">
                      <a16:creationId xmlns:a16="http://schemas.microsoft.com/office/drawing/2014/main" id="{9E227CE2-77D6-E941-1D92-4DEE60239B76}"/>
                    </a:ext>
                  </a:extLst>
                </p:cNvPr>
                <p:cNvSpPr txBox="1"/>
                <p:nvPr/>
              </p:nvSpPr>
              <p:spPr>
                <a:xfrm>
                  <a:off x="7402735" y="6165933"/>
                  <a:ext cx="140876" cy="19722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o Sans CJK KR Regular" pitchFamily="34" charset="0"/>
                      <a:ea typeface="+mn-ea"/>
                      <a:cs typeface="Noto Sans CJK KR Regular" pitchFamily="34" charset="0"/>
                    </a:rPr>
                    <a:t>●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80" name="Object 51">
                <a:extLst>
                  <a:ext uri="{FF2B5EF4-FFF2-40B4-BE49-F238E27FC236}">
                    <a16:creationId xmlns:a16="http://schemas.microsoft.com/office/drawing/2014/main" id="{D5382B3E-D87B-02F5-7F58-364468D5712F}"/>
                  </a:ext>
                </a:extLst>
              </p:cNvPr>
              <p:cNvSpPr txBox="1"/>
              <p:nvPr/>
            </p:nvSpPr>
            <p:spPr>
              <a:xfrm>
                <a:off x="9173158" y="6310496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71" name="Object 65">
              <a:extLst>
                <a:ext uri="{FF2B5EF4-FFF2-40B4-BE49-F238E27FC236}">
                  <a16:creationId xmlns:a16="http://schemas.microsoft.com/office/drawing/2014/main" id="{A71B4F2C-C61D-703D-6184-57507A77A422}"/>
                </a:ext>
              </a:extLst>
            </p:cNvPr>
            <p:cNvSpPr txBox="1"/>
            <p:nvPr/>
          </p:nvSpPr>
          <p:spPr>
            <a:xfrm>
              <a:off x="9180777" y="8918116"/>
              <a:ext cx="140876" cy="3550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grpSp>
          <p:nvGrpSpPr>
            <p:cNvPr id="972" name="그룹 1022">
              <a:extLst>
                <a:ext uri="{FF2B5EF4-FFF2-40B4-BE49-F238E27FC236}">
                  <a16:creationId xmlns:a16="http://schemas.microsoft.com/office/drawing/2014/main" id="{881585F4-F1B5-2376-E4DA-592914E28D00}"/>
                </a:ext>
              </a:extLst>
            </p:cNvPr>
            <p:cNvGrpSpPr/>
            <p:nvPr/>
          </p:nvGrpSpPr>
          <p:grpSpPr>
            <a:xfrm>
              <a:off x="13496153" y="5939138"/>
              <a:ext cx="140876" cy="726399"/>
              <a:chOff x="13496153" y="5939138"/>
              <a:chExt cx="140876" cy="726399"/>
            </a:xfrm>
          </p:grpSpPr>
          <p:sp>
            <p:nvSpPr>
              <p:cNvPr id="976" name="Object 77">
                <a:extLst>
                  <a:ext uri="{FF2B5EF4-FFF2-40B4-BE49-F238E27FC236}">
                    <a16:creationId xmlns:a16="http://schemas.microsoft.com/office/drawing/2014/main" id="{3EEA1537-4A86-7C91-50DE-9539264FF0D2}"/>
                  </a:ext>
                </a:extLst>
              </p:cNvPr>
              <p:cNvSpPr txBox="1"/>
              <p:nvPr/>
            </p:nvSpPr>
            <p:spPr>
              <a:xfrm>
                <a:off x="13496153" y="5939138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77" name="Object 81">
                <a:extLst>
                  <a:ext uri="{FF2B5EF4-FFF2-40B4-BE49-F238E27FC236}">
                    <a16:creationId xmlns:a16="http://schemas.microsoft.com/office/drawing/2014/main" id="{FB14FB2F-459E-FD2C-6A29-88D5A5A6E6BA}"/>
                  </a:ext>
                </a:extLst>
              </p:cNvPr>
              <p:cNvSpPr txBox="1"/>
              <p:nvPr/>
            </p:nvSpPr>
            <p:spPr>
              <a:xfrm>
                <a:off x="13496153" y="6310497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73" name="그룹 1027">
              <a:extLst>
                <a:ext uri="{FF2B5EF4-FFF2-40B4-BE49-F238E27FC236}">
                  <a16:creationId xmlns:a16="http://schemas.microsoft.com/office/drawing/2014/main" id="{16B46A35-4971-597B-510B-4FCEE721B965}"/>
                </a:ext>
              </a:extLst>
            </p:cNvPr>
            <p:cNvGrpSpPr/>
            <p:nvPr/>
          </p:nvGrpSpPr>
          <p:grpSpPr>
            <a:xfrm>
              <a:off x="13503772" y="8546757"/>
              <a:ext cx="140876" cy="726399"/>
              <a:chOff x="13503772" y="8546757"/>
              <a:chExt cx="140876" cy="726399"/>
            </a:xfrm>
          </p:grpSpPr>
          <p:sp>
            <p:nvSpPr>
              <p:cNvPr id="974" name="Object 93">
                <a:extLst>
                  <a:ext uri="{FF2B5EF4-FFF2-40B4-BE49-F238E27FC236}">
                    <a16:creationId xmlns:a16="http://schemas.microsoft.com/office/drawing/2014/main" id="{97AB0B08-3E49-8A5D-66E5-AD5E8D7120F8}"/>
                  </a:ext>
                </a:extLst>
              </p:cNvPr>
              <p:cNvSpPr txBox="1"/>
              <p:nvPr/>
            </p:nvSpPr>
            <p:spPr>
              <a:xfrm>
                <a:off x="13503772" y="8546757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75" name="Object 97">
                <a:extLst>
                  <a:ext uri="{FF2B5EF4-FFF2-40B4-BE49-F238E27FC236}">
                    <a16:creationId xmlns:a16="http://schemas.microsoft.com/office/drawing/2014/main" id="{A6E2697A-3285-9EB7-C83E-E12103F55FE8}"/>
                  </a:ext>
                </a:extLst>
              </p:cNvPr>
              <p:cNvSpPr txBox="1"/>
              <p:nvPr/>
            </p:nvSpPr>
            <p:spPr>
              <a:xfrm>
                <a:off x="13503772" y="8918116"/>
                <a:ext cx="140876" cy="3550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986" name="Object 46">
            <a:extLst>
              <a:ext uri="{FF2B5EF4-FFF2-40B4-BE49-F238E27FC236}">
                <a16:creationId xmlns:a16="http://schemas.microsoft.com/office/drawing/2014/main" id="{2B2CED22-8075-32D1-0DE2-A92ED41815A8}"/>
              </a:ext>
            </a:extLst>
          </p:cNvPr>
          <p:cNvSpPr txBox="1"/>
          <p:nvPr/>
        </p:nvSpPr>
        <p:spPr>
          <a:xfrm>
            <a:off x="11479645" y="8003807"/>
            <a:ext cx="5963835" cy="400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수수료 절약 가능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987" name="Object 47">
            <a:extLst>
              <a:ext uri="{FF2B5EF4-FFF2-40B4-BE49-F238E27FC236}">
                <a16:creationId xmlns:a16="http://schemas.microsoft.com/office/drawing/2014/main" id="{252C5088-2857-1BB7-EAF6-8AA948D36F16}"/>
              </a:ext>
            </a:extLst>
          </p:cNvPr>
          <p:cNvSpPr txBox="1"/>
          <p:nvPr/>
        </p:nvSpPr>
        <p:spPr>
          <a:xfrm>
            <a:off x="11105228" y="8125576"/>
            <a:ext cx="45719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pic>
        <p:nvPicPr>
          <p:cNvPr id="989" name="그래픽 988" descr="동전 단색으로 채워진">
            <a:extLst>
              <a:ext uri="{FF2B5EF4-FFF2-40B4-BE49-F238E27FC236}">
                <a16:creationId xmlns:a16="http://schemas.microsoft.com/office/drawing/2014/main" id="{DD67615F-0431-3F24-2D92-4C73AA3ED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48391" y="4780774"/>
            <a:ext cx="1126680" cy="1126680"/>
          </a:xfrm>
          <a:prstGeom prst="rect">
            <a:avLst/>
          </a:prstGeom>
        </p:spPr>
      </p:pic>
      <p:pic>
        <p:nvPicPr>
          <p:cNvPr id="991" name="그래픽 990" descr="체크리스트 단색으로 채워진">
            <a:extLst>
              <a:ext uri="{FF2B5EF4-FFF2-40B4-BE49-F238E27FC236}">
                <a16:creationId xmlns:a16="http://schemas.microsoft.com/office/drawing/2014/main" id="{293F1E9E-F854-364B-BAE6-8630E0C45B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6894" y="4703542"/>
            <a:ext cx="1213045" cy="1213045"/>
          </a:xfrm>
          <a:prstGeom prst="rect">
            <a:avLst/>
          </a:prstGeom>
        </p:spPr>
      </p:pic>
      <p:pic>
        <p:nvPicPr>
          <p:cNvPr id="992" name="Object 101">
            <a:extLst>
              <a:ext uri="{FF2B5EF4-FFF2-40B4-BE49-F238E27FC236}">
                <a16:creationId xmlns:a16="http://schemas.microsoft.com/office/drawing/2014/main" id="{2263DC20-1385-7C5A-D0E8-A6AFFD6256D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6200000" flipV="1">
            <a:off x="7713859" y="7222174"/>
            <a:ext cx="3760563" cy="91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94401"/>
            <a:ext cx="13605465" cy="4921287"/>
            <a:chOff x="-9524" y="0"/>
            <a:chExt cx="13605465" cy="4921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3605465" cy="492128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9550" y="222253"/>
            <a:ext cx="59344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o Sans Korean Regular" pitchFamily="34" charset="0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기대 효과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621" y="1823743"/>
            <a:ext cx="12674891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7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lack" pitchFamily="34" charset="0"/>
                <a:cs typeface="+mn-cs"/>
              </a:rPr>
              <a:t>다양한 작품들과 사람들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621" y="3015686"/>
            <a:ext cx="1113105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Noto Sans Korean Regular" pitchFamily="34" charset="0"/>
              </a:rPr>
              <a:t>자신의 취향에 맞는 작품을 추천 받고 시청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595941" y="0"/>
            <a:ext cx="4689773" cy="4921287"/>
            <a:chOff x="13595941" y="0"/>
            <a:chExt cx="4689773" cy="49212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5941" y="0"/>
              <a:ext cx="4689773" cy="4921287"/>
            </a:xfrm>
            <a:prstGeom prst="rect">
              <a:avLst/>
            </a:prstGeom>
          </p:spPr>
        </p:pic>
      </p:grpSp>
      <p:pic>
        <p:nvPicPr>
          <p:cNvPr id="8" name="Picture 6" descr="라프텔 - 매출 MAU 투자 정보 - 혁신의숲">
            <a:extLst>
              <a:ext uri="{FF2B5EF4-FFF2-40B4-BE49-F238E27FC236}">
                <a16:creationId xmlns:a16="http://schemas.microsoft.com/office/drawing/2014/main" id="{DBFFF79D-2294-92AE-3819-E71BA5A0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134" y="51435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WATCHA - Apps on Google Play">
            <a:extLst>
              <a:ext uri="{FF2B5EF4-FFF2-40B4-BE49-F238E27FC236}">
                <a16:creationId xmlns:a16="http://schemas.microsoft.com/office/drawing/2014/main" id="{FBA2034E-2E45-C0FF-676B-B40CD7969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0" y="51435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티빙(TVING) - 오리지널, 방송, 영화, 실시간 - Apps on Google Play">
            <a:extLst>
              <a:ext uri="{FF2B5EF4-FFF2-40B4-BE49-F238E27FC236}">
                <a16:creationId xmlns:a16="http://schemas.microsoft.com/office/drawing/2014/main" id="{3BE5D121-6FB5-9621-1C1C-FA2484A8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78200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wavve(웨이브) - 재미의 파도를 타다! – Apps on Google Play">
            <a:extLst>
              <a:ext uri="{FF2B5EF4-FFF2-40B4-BE49-F238E27FC236}">
                <a16:creationId xmlns:a16="http://schemas.microsoft.com/office/drawing/2014/main" id="{FD8AB78A-D975-06A4-716A-4F9AE0F2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327" y="78200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Netflix(넷플릭스) - Google Play 앱">
            <a:extLst>
              <a:ext uri="{FF2B5EF4-FFF2-40B4-BE49-F238E27FC236}">
                <a16:creationId xmlns:a16="http://schemas.microsoft.com/office/drawing/2014/main" id="{15B766B5-55F8-FFC2-5C20-4E366EE2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538" y="279758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디즈니플러스, 한국 서비스 개시…＂넷플릭스보다 싸다＂">
            <a:extLst>
              <a:ext uri="{FF2B5EF4-FFF2-40B4-BE49-F238E27FC236}">
                <a16:creationId xmlns:a16="http://schemas.microsoft.com/office/drawing/2014/main" id="{319F86EE-F2C0-6519-9621-C0D4A5325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9807" y="2715852"/>
            <a:ext cx="1112520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E43F3D1-25BD-A749-2C39-9633875496CF}"/>
              </a:ext>
            </a:extLst>
          </p:cNvPr>
          <p:cNvCxnSpPr/>
          <p:nvPr/>
        </p:nvCxnSpPr>
        <p:spPr>
          <a:xfrm>
            <a:off x="13026538" y="3889332"/>
            <a:ext cx="569403" cy="12029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223A75-062B-7DAD-E947-6EE48F23F6B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554134" y="5715000"/>
            <a:ext cx="147240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5BA9AEA-7AF6-B888-7599-ED1D33783784}"/>
              </a:ext>
            </a:extLst>
          </p:cNvPr>
          <p:cNvCxnSpPr>
            <a:cxnSpLocks/>
          </p:cNvCxnSpPr>
          <p:nvPr/>
        </p:nvCxnSpPr>
        <p:spPr>
          <a:xfrm flipV="1">
            <a:off x="13106400" y="6819900"/>
            <a:ext cx="762000" cy="100012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5422C63-CCD8-5213-4579-D7CD824827C5}"/>
              </a:ext>
            </a:extLst>
          </p:cNvPr>
          <p:cNvCxnSpPr>
            <a:cxnSpLocks/>
          </p:cNvCxnSpPr>
          <p:nvPr/>
        </p:nvCxnSpPr>
        <p:spPr>
          <a:xfrm flipH="1" flipV="1">
            <a:off x="14782800" y="6819900"/>
            <a:ext cx="586527" cy="101954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D1C44BA-97DC-5691-8DF2-D5B9774C8CE9}"/>
              </a:ext>
            </a:extLst>
          </p:cNvPr>
          <p:cNvCxnSpPr>
            <a:cxnSpLocks/>
          </p:cNvCxnSpPr>
          <p:nvPr/>
        </p:nvCxnSpPr>
        <p:spPr>
          <a:xfrm flipH="1">
            <a:off x="15240000" y="5715000"/>
            <a:ext cx="1596176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ECC1F2F-FE3D-26B8-D018-EAFD22F4B642}"/>
              </a:ext>
            </a:extLst>
          </p:cNvPr>
          <p:cNvCxnSpPr>
            <a:cxnSpLocks/>
          </p:cNvCxnSpPr>
          <p:nvPr/>
        </p:nvCxnSpPr>
        <p:spPr>
          <a:xfrm flipH="1">
            <a:off x="14841597" y="3889332"/>
            <a:ext cx="558210" cy="12029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75137E5-53BE-64EB-F977-C47EDBDD9960}"/>
              </a:ext>
            </a:extLst>
          </p:cNvPr>
          <p:cNvSpPr/>
          <p:nvPr/>
        </p:nvSpPr>
        <p:spPr>
          <a:xfrm>
            <a:off x="13524271" y="5143501"/>
            <a:ext cx="1466849" cy="15054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통합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OTT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서비스</a:t>
            </a:r>
          </a:p>
        </p:txBody>
      </p:sp>
      <p:sp>
        <p:nvSpPr>
          <p:cNvPr id="42" name="Object 46">
            <a:extLst>
              <a:ext uri="{FF2B5EF4-FFF2-40B4-BE49-F238E27FC236}">
                <a16:creationId xmlns:a16="http://schemas.microsoft.com/office/drawing/2014/main" id="{5424D75C-698C-7445-169A-8AC7AE9268BC}"/>
              </a:ext>
            </a:extLst>
          </p:cNvPr>
          <p:cNvSpPr txBox="1"/>
          <p:nvPr/>
        </p:nvSpPr>
        <p:spPr>
          <a:xfrm>
            <a:off x="1913032" y="5273502"/>
            <a:ext cx="5963835" cy="3637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독점작을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 비롯한 취향에 맞는 다양한 작품 시청 가능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3" name="Object 47">
            <a:extLst>
              <a:ext uri="{FF2B5EF4-FFF2-40B4-BE49-F238E27FC236}">
                <a16:creationId xmlns:a16="http://schemas.microsoft.com/office/drawing/2014/main" id="{C797990A-F001-BB99-2553-259A0FCB1F34}"/>
              </a:ext>
            </a:extLst>
          </p:cNvPr>
          <p:cNvSpPr txBox="1"/>
          <p:nvPr/>
        </p:nvSpPr>
        <p:spPr>
          <a:xfrm>
            <a:off x="1634954" y="5348663"/>
            <a:ext cx="140876" cy="205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4" name="Object 46">
            <a:extLst>
              <a:ext uri="{FF2B5EF4-FFF2-40B4-BE49-F238E27FC236}">
                <a16:creationId xmlns:a16="http://schemas.microsoft.com/office/drawing/2014/main" id="{4DB9C3A8-95CA-469B-4CF8-DA3FA8F71F02}"/>
              </a:ext>
            </a:extLst>
          </p:cNvPr>
          <p:cNvSpPr txBox="1"/>
          <p:nvPr/>
        </p:nvSpPr>
        <p:spPr>
          <a:xfrm>
            <a:off x="1890909" y="6600190"/>
            <a:ext cx="5963835" cy="3637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시청 데이터의 축적을 통해 작품 추천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Korean Regular" pitchFamily="34" charset="0"/>
              <a:cs typeface="+mn-cs"/>
            </a:endParaRPr>
          </a:p>
        </p:txBody>
      </p:sp>
      <p:sp>
        <p:nvSpPr>
          <p:cNvPr id="45" name="Object 47">
            <a:extLst>
              <a:ext uri="{FF2B5EF4-FFF2-40B4-BE49-F238E27FC236}">
                <a16:creationId xmlns:a16="http://schemas.microsoft.com/office/drawing/2014/main" id="{6825AFA3-D9E7-9C05-4813-5334348D4D67}"/>
              </a:ext>
            </a:extLst>
          </p:cNvPr>
          <p:cNvSpPr txBox="1"/>
          <p:nvPr/>
        </p:nvSpPr>
        <p:spPr>
          <a:xfrm>
            <a:off x="1612831" y="6675351"/>
            <a:ext cx="140876" cy="205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71D86CCE-9EE7-DAA3-B421-89EE5772F7A3}"/>
              </a:ext>
            </a:extLst>
          </p:cNvPr>
          <p:cNvSpPr txBox="1"/>
          <p:nvPr/>
        </p:nvSpPr>
        <p:spPr>
          <a:xfrm>
            <a:off x="1888451" y="7926877"/>
            <a:ext cx="5963835" cy="3637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커뮤니티를 활성화로 취향이 비슷한 유저에게 추천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2D26343A-92C2-40B3-B5FB-E3D667071034}"/>
              </a:ext>
            </a:extLst>
          </p:cNvPr>
          <p:cNvSpPr txBox="1"/>
          <p:nvPr/>
        </p:nvSpPr>
        <p:spPr>
          <a:xfrm>
            <a:off x="1610373" y="8002038"/>
            <a:ext cx="140876" cy="205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Object 46">
            <a:extLst>
              <a:ext uri="{FF2B5EF4-FFF2-40B4-BE49-F238E27FC236}">
                <a16:creationId xmlns:a16="http://schemas.microsoft.com/office/drawing/2014/main" id="{F58EC72B-4319-7696-4B03-957F45236285}"/>
              </a:ext>
            </a:extLst>
          </p:cNvPr>
          <p:cNvSpPr txBox="1"/>
          <p:nvPr/>
        </p:nvSpPr>
        <p:spPr>
          <a:xfrm>
            <a:off x="1888451" y="9054339"/>
            <a:ext cx="5963835" cy="400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중장기적으로 시장확대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및 발전 등 긍정적인 전망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" name="Object 47">
            <a:extLst>
              <a:ext uri="{FF2B5EF4-FFF2-40B4-BE49-F238E27FC236}">
                <a16:creationId xmlns:a16="http://schemas.microsoft.com/office/drawing/2014/main" id="{294368CE-9468-9CDC-85A5-DF59F3D73F0A}"/>
              </a:ext>
            </a:extLst>
          </p:cNvPr>
          <p:cNvSpPr txBox="1"/>
          <p:nvPr/>
        </p:nvSpPr>
        <p:spPr>
          <a:xfrm>
            <a:off x="1610373" y="9147687"/>
            <a:ext cx="140876" cy="205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8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7">
            <a:extLst>
              <a:ext uri="{FF2B5EF4-FFF2-40B4-BE49-F238E27FC236}">
                <a16:creationId xmlns:a16="http://schemas.microsoft.com/office/drawing/2014/main" id="{29999D06-EEB5-7DD9-4D41-02715C5CE245}"/>
              </a:ext>
            </a:extLst>
          </p:cNvPr>
          <p:cNvGrpSpPr/>
          <p:nvPr/>
        </p:nvGrpSpPr>
        <p:grpSpPr>
          <a:xfrm>
            <a:off x="-287406" y="-1552142"/>
            <a:ext cx="18862811" cy="7022124"/>
            <a:chOff x="-59977" y="-1595105"/>
            <a:chExt cx="18862811" cy="7022124"/>
          </a:xfrm>
        </p:grpSpPr>
        <p:pic>
          <p:nvPicPr>
            <p:cNvPr id="32" name="Object 20">
              <a:extLst>
                <a:ext uri="{FF2B5EF4-FFF2-40B4-BE49-F238E27FC236}">
                  <a16:creationId xmlns:a16="http://schemas.microsoft.com/office/drawing/2014/main" id="{54E212EF-282E-20AE-E1CE-D54DCBF9E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977" y="-1595105"/>
              <a:ext cx="18862811" cy="70221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9550" y="222253"/>
            <a:ext cx="59344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+mn-cs"/>
              </a:rPr>
              <a:t>4.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+mn-cs"/>
              </a:rPr>
              <a:t>한계점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621" y="1849918"/>
            <a:ext cx="12674891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7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lack" pitchFamily="34" charset="0"/>
                <a:cs typeface="+mn-cs"/>
              </a:rPr>
              <a:t>높은 의존도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621" y="3015686"/>
            <a:ext cx="1113105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Noto Sans Korean Regular" pitchFamily="34" charset="0"/>
              </a:rPr>
              <a:t>OTT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Noto Sans Korean Regular" pitchFamily="34" charset="0"/>
              </a:rPr>
              <a:t>기업들에 의해 좌지우지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1813AA2C-BE94-FF0D-185C-C669651AED7A}"/>
              </a:ext>
            </a:extLst>
          </p:cNvPr>
          <p:cNvGrpSpPr/>
          <p:nvPr/>
        </p:nvGrpSpPr>
        <p:grpSpPr>
          <a:xfrm>
            <a:off x="8699772" y="1968491"/>
            <a:ext cx="10214874" cy="5023865"/>
            <a:chOff x="1131569" y="4157213"/>
            <a:chExt cx="6479367" cy="3092356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BE5795EF-5BA8-6B08-D952-F405B5CBC361}"/>
                </a:ext>
              </a:extLst>
            </p:cNvPr>
            <p:cNvGrpSpPr/>
            <p:nvPr/>
          </p:nvGrpSpPr>
          <p:grpSpPr>
            <a:xfrm>
              <a:off x="2850290" y="4225476"/>
              <a:ext cx="3024093" cy="3024093"/>
              <a:chOff x="2850290" y="4225476"/>
              <a:chExt cx="3024093" cy="3024093"/>
            </a:xfrm>
          </p:grpSpPr>
          <p:pic>
            <p:nvPicPr>
              <p:cNvPr id="16" name="Object 11">
                <a:extLst>
                  <a:ext uri="{FF2B5EF4-FFF2-40B4-BE49-F238E27FC236}">
                    <a16:creationId xmlns:a16="http://schemas.microsoft.com/office/drawing/2014/main" id="{4644DEAA-3F7E-5BE5-A552-D2B259272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50290" y="4225476"/>
                <a:ext cx="3024093" cy="3024093"/>
              </a:xfrm>
              <a:prstGeom prst="rect">
                <a:avLst/>
              </a:prstGeom>
            </p:spPr>
          </p:pic>
        </p:grpSp>
        <p:grpSp>
          <p:nvGrpSpPr>
            <p:cNvPr id="13" name="그룹 1005">
              <a:extLst>
                <a:ext uri="{FF2B5EF4-FFF2-40B4-BE49-F238E27FC236}">
                  <a16:creationId xmlns:a16="http://schemas.microsoft.com/office/drawing/2014/main" id="{87F9C5B6-C847-41FC-3ADC-0D91FE10D36A}"/>
                </a:ext>
              </a:extLst>
            </p:cNvPr>
            <p:cNvGrpSpPr/>
            <p:nvPr/>
          </p:nvGrpSpPr>
          <p:grpSpPr>
            <a:xfrm>
              <a:off x="1131569" y="4157213"/>
              <a:ext cx="6479367" cy="1816835"/>
              <a:chOff x="1131569" y="4157213"/>
              <a:chExt cx="6479367" cy="1816835"/>
            </a:xfrm>
          </p:grpSpPr>
          <p:sp>
            <p:nvSpPr>
              <p:cNvPr id="14" name="Object 15">
                <a:extLst>
                  <a:ext uri="{FF2B5EF4-FFF2-40B4-BE49-F238E27FC236}">
                    <a16:creationId xmlns:a16="http://schemas.microsoft.com/office/drawing/2014/main" id="{005B726D-814E-54B0-0D4B-38D737CB5453}"/>
                  </a:ext>
                </a:extLst>
              </p:cNvPr>
              <p:cNvSpPr txBox="1"/>
              <p:nvPr/>
            </p:nvSpPr>
            <p:spPr>
              <a:xfrm>
                <a:off x="1131569" y="5235206"/>
                <a:ext cx="6479367" cy="73884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-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업체마다 다른 계정 공유에 관한 입장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ea typeface="+mn-ea"/>
                  <a:cs typeface="Noto Sans Korean Regular" pitchFamily="34" charset="0"/>
                </a:endParaRP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계정 공유에 관한 확실한 제제를 가할 시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치명적인 피해 발생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 </a:t>
                </a:r>
              </a:p>
            </p:txBody>
          </p:sp>
          <p:sp>
            <p:nvSpPr>
              <p:cNvPr id="15" name="Object 16">
                <a:extLst>
                  <a:ext uri="{FF2B5EF4-FFF2-40B4-BE49-F238E27FC236}">
                    <a16:creationId xmlns:a16="http://schemas.microsoft.com/office/drawing/2014/main" id="{14C00370-F28E-43E5-3C97-A6A3C9165CA9}"/>
                  </a:ext>
                </a:extLst>
              </p:cNvPr>
              <p:cNvSpPr txBox="1"/>
              <p:nvPr/>
            </p:nvSpPr>
            <p:spPr>
              <a:xfrm>
                <a:off x="3121173" y="4157213"/>
                <a:ext cx="2449046" cy="2936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CJK KR Black" pitchFamily="34" charset="0"/>
                    <a:cs typeface="+mn-cs"/>
                  </a:rPr>
                  <a:t>법적 규제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EA3D4AFF-EAA1-CF59-910C-4C2075D5DA50}"/>
              </a:ext>
            </a:extLst>
          </p:cNvPr>
          <p:cNvGrpSpPr/>
          <p:nvPr/>
        </p:nvGrpSpPr>
        <p:grpSpPr>
          <a:xfrm>
            <a:off x="5984284" y="5172688"/>
            <a:ext cx="11445119" cy="4912964"/>
            <a:chOff x="-1121643" y="6542983"/>
            <a:chExt cx="7259720" cy="3024093"/>
          </a:xfrm>
        </p:grpSpPr>
        <p:grpSp>
          <p:nvGrpSpPr>
            <p:cNvPr id="18" name="그룹 1007">
              <a:extLst>
                <a:ext uri="{FF2B5EF4-FFF2-40B4-BE49-F238E27FC236}">
                  <a16:creationId xmlns:a16="http://schemas.microsoft.com/office/drawing/2014/main" id="{9F70EDD4-7F64-4747-A7DB-50500598C2B1}"/>
                </a:ext>
              </a:extLst>
            </p:cNvPr>
            <p:cNvGrpSpPr/>
            <p:nvPr/>
          </p:nvGrpSpPr>
          <p:grpSpPr>
            <a:xfrm>
              <a:off x="1145814" y="6542983"/>
              <a:ext cx="3024093" cy="3024093"/>
              <a:chOff x="1145814" y="6542983"/>
              <a:chExt cx="3024093" cy="3024093"/>
            </a:xfrm>
          </p:grpSpPr>
          <p:pic>
            <p:nvPicPr>
              <p:cNvPr id="24" name="Object 20">
                <a:extLst>
                  <a:ext uri="{FF2B5EF4-FFF2-40B4-BE49-F238E27FC236}">
                    <a16:creationId xmlns:a16="http://schemas.microsoft.com/office/drawing/2014/main" id="{D6F0090E-BEB9-DD2E-4198-68B73DD30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5814" y="6542983"/>
                <a:ext cx="3024093" cy="3024093"/>
              </a:xfrm>
              <a:prstGeom prst="rect">
                <a:avLst/>
              </a:prstGeom>
            </p:spPr>
          </p:pic>
        </p:grpSp>
        <p:grpSp>
          <p:nvGrpSpPr>
            <p:cNvPr id="19" name="그룹 1008">
              <a:extLst>
                <a:ext uri="{FF2B5EF4-FFF2-40B4-BE49-F238E27FC236}">
                  <a16:creationId xmlns:a16="http://schemas.microsoft.com/office/drawing/2014/main" id="{2AAA52D7-92AD-A38E-C65E-F35CC77423E2}"/>
                </a:ext>
              </a:extLst>
            </p:cNvPr>
            <p:cNvGrpSpPr/>
            <p:nvPr/>
          </p:nvGrpSpPr>
          <p:grpSpPr>
            <a:xfrm>
              <a:off x="-1121643" y="7856110"/>
              <a:ext cx="7259720" cy="1189242"/>
              <a:chOff x="-1121643" y="7856110"/>
              <a:chExt cx="7259720" cy="1189242"/>
            </a:xfrm>
          </p:grpSpPr>
          <p:sp>
            <p:nvSpPr>
              <p:cNvPr id="21" name="Object 24">
                <a:extLst>
                  <a:ext uri="{FF2B5EF4-FFF2-40B4-BE49-F238E27FC236}">
                    <a16:creationId xmlns:a16="http://schemas.microsoft.com/office/drawing/2014/main" id="{F58E3EE1-3780-6503-D514-57D05671687C}"/>
                  </a:ext>
                </a:extLst>
              </p:cNvPr>
              <p:cNvSpPr txBox="1"/>
              <p:nvPr/>
            </p:nvSpPr>
            <p:spPr>
              <a:xfrm>
                <a:off x="-1121643" y="7856110"/>
                <a:ext cx="7259720" cy="39783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badi" panose="020B0604020104020204" pitchFamily="34" charset="0"/>
                    <a:cs typeface="+mn-cs"/>
                  </a:rPr>
                  <a:t>다수의 사람들이 이용해야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badi" panose="020B0604020104020204" pitchFamily="34" charset="0"/>
                    <a:cs typeface="+mn-cs"/>
                  </a:rPr>
                  <a:t>정상적인 서비스가능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</p:txBody>
          </p:sp>
          <p:sp>
            <p:nvSpPr>
              <p:cNvPr id="23" name="Object 25">
                <a:extLst>
                  <a:ext uri="{FF2B5EF4-FFF2-40B4-BE49-F238E27FC236}">
                    <a16:creationId xmlns:a16="http://schemas.microsoft.com/office/drawing/2014/main" id="{FDE061A7-B828-A1BB-5FE8-5D3905B38E19}"/>
                  </a:ext>
                </a:extLst>
              </p:cNvPr>
              <p:cNvSpPr txBox="1"/>
              <p:nvPr/>
            </p:nvSpPr>
            <p:spPr>
              <a:xfrm>
                <a:off x="-229100" y="8751709"/>
                <a:ext cx="3489644" cy="2936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CJK KR Black" pitchFamily="34" charset="0"/>
                    <a:cs typeface="Noto Sans CJK KR Black" pitchFamily="34" charset="0"/>
                  </a:rPr>
                  <a:t>많은 필요 인원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79D034F4-C1FE-E180-D96D-18F14490CBE9}"/>
              </a:ext>
            </a:extLst>
          </p:cNvPr>
          <p:cNvGrpSpPr/>
          <p:nvPr/>
        </p:nvGrpSpPr>
        <p:grpSpPr>
          <a:xfrm>
            <a:off x="10796355" y="5152196"/>
            <a:ext cx="10214875" cy="4912964"/>
            <a:chOff x="2937657" y="6542983"/>
            <a:chExt cx="6479367" cy="3024093"/>
          </a:xfrm>
        </p:grpSpPr>
        <p:grpSp>
          <p:nvGrpSpPr>
            <p:cNvPr id="26" name="그룹 1010">
              <a:extLst>
                <a:ext uri="{FF2B5EF4-FFF2-40B4-BE49-F238E27FC236}">
                  <a16:creationId xmlns:a16="http://schemas.microsoft.com/office/drawing/2014/main" id="{343BB020-AE57-6904-1F49-39C621264C1C}"/>
                </a:ext>
              </a:extLst>
            </p:cNvPr>
            <p:cNvGrpSpPr/>
            <p:nvPr/>
          </p:nvGrpSpPr>
          <p:grpSpPr>
            <a:xfrm>
              <a:off x="4415294" y="6542983"/>
              <a:ext cx="3024093" cy="3024093"/>
              <a:chOff x="4415294" y="6542983"/>
              <a:chExt cx="3024093" cy="3024093"/>
            </a:xfrm>
          </p:grpSpPr>
          <p:pic>
            <p:nvPicPr>
              <p:cNvPr id="30" name="Object 29">
                <a:extLst>
                  <a:ext uri="{FF2B5EF4-FFF2-40B4-BE49-F238E27FC236}">
                    <a16:creationId xmlns:a16="http://schemas.microsoft.com/office/drawing/2014/main" id="{FCB12F4F-8769-2CDE-DE7A-D3B9A418D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5294" y="6542983"/>
                <a:ext cx="3024093" cy="3024093"/>
              </a:xfrm>
              <a:prstGeom prst="rect">
                <a:avLst/>
              </a:prstGeom>
            </p:spPr>
          </p:pic>
        </p:grpSp>
        <p:grpSp>
          <p:nvGrpSpPr>
            <p:cNvPr id="27" name="그룹 1011">
              <a:extLst>
                <a:ext uri="{FF2B5EF4-FFF2-40B4-BE49-F238E27FC236}">
                  <a16:creationId xmlns:a16="http://schemas.microsoft.com/office/drawing/2014/main" id="{D872E3A9-DD4A-8FE6-5979-29303D4CB788}"/>
                </a:ext>
              </a:extLst>
            </p:cNvPr>
            <p:cNvGrpSpPr/>
            <p:nvPr/>
          </p:nvGrpSpPr>
          <p:grpSpPr>
            <a:xfrm>
              <a:off x="2937657" y="7857114"/>
              <a:ext cx="6479367" cy="1200851"/>
              <a:chOff x="2937657" y="7857114"/>
              <a:chExt cx="6479367" cy="1200851"/>
            </a:xfrm>
          </p:grpSpPr>
          <p:sp>
            <p:nvSpPr>
              <p:cNvPr id="28" name="Object 33">
                <a:extLst>
                  <a:ext uri="{FF2B5EF4-FFF2-40B4-BE49-F238E27FC236}">
                    <a16:creationId xmlns:a16="http://schemas.microsoft.com/office/drawing/2014/main" id="{1113C2E0-DBDA-E285-A4EE-A13599F7F1CB}"/>
                  </a:ext>
                </a:extLst>
              </p:cNvPr>
              <p:cNvSpPr txBox="1"/>
              <p:nvPr/>
            </p:nvSpPr>
            <p:spPr>
              <a:xfrm>
                <a:off x="2937657" y="7857114"/>
                <a:ext cx="6479367" cy="39783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- OTT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기업의 자체 통합 전략 활용 시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비용적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규모적 극명한 차이 발생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ea typeface="+mn-ea"/>
                  <a:cs typeface="Noto Sans Korean Regular" pitchFamily="34" charset="0"/>
                </a:endParaRPr>
              </a:p>
            </p:txBody>
          </p:sp>
          <p:sp>
            <p:nvSpPr>
              <p:cNvPr id="29" name="Object 34">
                <a:extLst>
                  <a:ext uri="{FF2B5EF4-FFF2-40B4-BE49-F238E27FC236}">
                    <a16:creationId xmlns:a16="http://schemas.microsoft.com/office/drawing/2014/main" id="{AA6E3CF0-9C7F-FE29-2EA7-E53344D24206}"/>
                  </a:ext>
                </a:extLst>
              </p:cNvPr>
              <p:cNvSpPr txBox="1"/>
              <p:nvPr/>
            </p:nvSpPr>
            <p:spPr>
              <a:xfrm>
                <a:off x="4847463" y="8764322"/>
                <a:ext cx="4545091" cy="2936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CJK KR Black" pitchFamily="34" charset="0"/>
                    <a:cs typeface="+mn-cs"/>
                  </a:rPr>
                  <a:t>자체 전략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Object 46">
            <a:extLst>
              <a:ext uri="{FF2B5EF4-FFF2-40B4-BE49-F238E27FC236}">
                <a16:creationId xmlns:a16="http://schemas.microsoft.com/office/drawing/2014/main" id="{8D36AB14-7D36-36F8-8796-E1B1BA4C0D94}"/>
              </a:ext>
            </a:extLst>
          </p:cNvPr>
          <p:cNvSpPr txBox="1"/>
          <p:nvPr/>
        </p:nvSpPr>
        <p:spPr>
          <a:xfrm>
            <a:off x="1307746" y="5292318"/>
            <a:ext cx="88116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서비스의 규모가 커질수록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OTT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회사는 민감하게 반응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9" name="Object 47">
            <a:extLst>
              <a:ext uri="{FF2B5EF4-FFF2-40B4-BE49-F238E27FC236}">
                <a16:creationId xmlns:a16="http://schemas.microsoft.com/office/drawing/2014/main" id="{2FA22DC0-DE61-4670-737E-2773F39E4248}"/>
              </a:ext>
            </a:extLst>
          </p:cNvPr>
          <p:cNvSpPr txBox="1"/>
          <p:nvPr/>
        </p:nvSpPr>
        <p:spPr>
          <a:xfrm>
            <a:off x="1029669" y="5385667"/>
            <a:ext cx="140876" cy="205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4" name="Object 46">
            <a:extLst>
              <a:ext uri="{FF2B5EF4-FFF2-40B4-BE49-F238E27FC236}">
                <a16:creationId xmlns:a16="http://schemas.microsoft.com/office/drawing/2014/main" id="{889D7D84-653C-4BC9-D71B-3072119F7D8D}"/>
              </a:ext>
            </a:extLst>
          </p:cNvPr>
          <p:cNvSpPr txBox="1"/>
          <p:nvPr/>
        </p:nvSpPr>
        <p:spPr>
          <a:xfrm>
            <a:off x="1307747" y="6783490"/>
            <a:ext cx="73181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OTT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기업에 대한 의존도가 높아 이는 치명적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5" name="Object 47">
            <a:extLst>
              <a:ext uri="{FF2B5EF4-FFF2-40B4-BE49-F238E27FC236}">
                <a16:creationId xmlns:a16="http://schemas.microsoft.com/office/drawing/2014/main" id="{F77ADB7C-F3C5-111C-10A1-7E33DE9DA07E}"/>
              </a:ext>
            </a:extLst>
          </p:cNvPr>
          <p:cNvSpPr txBox="1"/>
          <p:nvPr/>
        </p:nvSpPr>
        <p:spPr>
          <a:xfrm>
            <a:off x="1029669" y="6876838"/>
            <a:ext cx="140876" cy="205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65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67980" y="3517784"/>
            <a:ext cx="1244803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0" i="1" kern="0" spc="-500" dirty="0">
                <a:solidFill>
                  <a:srgbClr val="FFFFFF"/>
                </a:solidFill>
                <a:latin typeface="Abadi" panose="020B0604020104020204" pitchFamily="34" charset="0"/>
                <a:cs typeface="Noto Sans CJK KR Black" pitchFamily="34" charset="0"/>
              </a:rPr>
              <a:t>Thank You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604" y="3141601"/>
            <a:ext cx="59344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FFFFFF"/>
                </a:solidFill>
                <a:latin typeface="Abadi" panose="020B0604020104020204" pitchFamily="34" charset="0"/>
                <a:cs typeface="Noto Sans Korean Regular" pitchFamily="34" charset="0"/>
              </a:rPr>
              <a:t>&lt; </a:t>
            </a:r>
            <a:r>
              <a:rPr lang="ko-KR" altLang="en-US" sz="2000" kern="0" spc="-100" dirty="0">
                <a:solidFill>
                  <a:srgbClr val="FFFFFF"/>
                </a:solidFill>
                <a:latin typeface="Abadi" panose="020B0604020104020204" pitchFamily="34" charset="0"/>
                <a:cs typeface="Noto Sans Korean Regular" pitchFamily="34" charset="0"/>
              </a:rPr>
              <a:t>아이디어 </a:t>
            </a:r>
            <a:r>
              <a:rPr lang="en-US" altLang="ko-KR" sz="2000" kern="0" spc="-100" dirty="0">
                <a:solidFill>
                  <a:srgbClr val="FFFFFF"/>
                </a:solidFill>
                <a:latin typeface="Abadi" panose="020B0604020104020204" pitchFamily="34" charset="0"/>
                <a:cs typeface="Noto Sans Korean Regular" pitchFamily="34" charset="0"/>
              </a:rPr>
              <a:t>2</a:t>
            </a:r>
            <a:r>
              <a:rPr lang="ko-KR" altLang="en-US" sz="2000" kern="0" spc="-100" dirty="0">
                <a:solidFill>
                  <a:srgbClr val="FFFFFF"/>
                </a:solidFill>
                <a:latin typeface="Abadi" panose="020B0604020104020204" pitchFamily="34" charset="0"/>
                <a:cs typeface="Noto Sans Korean Regular" pitchFamily="34" charset="0"/>
              </a:rPr>
              <a:t>팀</a:t>
            </a:r>
            <a:r>
              <a:rPr lang="en-US" sz="2000" kern="0" spc="-100" dirty="0">
                <a:solidFill>
                  <a:srgbClr val="FFFFFF"/>
                </a:solidFill>
                <a:latin typeface="Abadi" panose="020B0604020104020204" pitchFamily="34" charset="0"/>
                <a:cs typeface="Noto Sans Korean Regular" pitchFamily="34" charset="0"/>
              </a:rPr>
              <a:t>&gt;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9850" y="6074224"/>
            <a:ext cx="59344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사진출처 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: 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0579535" y="3783"/>
            <a:ext cx="2571797" cy="2571797"/>
            <a:chOff x="10579535" y="3783"/>
            <a:chExt cx="2571797" cy="25717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9535" y="3783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14868" y="7713917"/>
            <a:ext cx="2570846" cy="2571797"/>
            <a:chOff x="15714868" y="7713917"/>
            <a:chExt cx="2570846" cy="25717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4868" y="7713917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79535" y="5143872"/>
            <a:ext cx="2571797" cy="2571797"/>
            <a:chOff x="10579535" y="5143872"/>
            <a:chExt cx="2571797" cy="25717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9535" y="5143872"/>
              <a:ext cx="2571797" cy="2571797"/>
            </a:xfrm>
            <a:prstGeom prst="rect">
              <a:avLst/>
            </a:prstGeom>
          </p:spPr>
        </p:pic>
      </p:grpSp>
      <p:pic>
        <p:nvPicPr>
          <p:cNvPr id="2" name="Picture 2" descr="Netflix(넷플릭스) - Google Play 앱">
            <a:extLst>
              <a:ext uri="{FF2B5EF4-FFF2-40B4-BE49-F238E27FC236}">
                <a16:creationId xmlns:a16="http://schemas.microsoft.com/office/drawing/2014/main" id="{4262D993-62BE-7A97-2136-D05F3662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9601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디즈니플러스, 한국 서비스 개시…＂넷플릭스보다 싸다＂">
            <a:extLst>
              <a:ext uri="{FF2B5EF4-FFF2-40B4-BE49-F238E27FC236}">
                <a16:creationId xmlns:a16="http://schemas.microsoft.com/office/drawing/2014/main" id="{D73C306E-F35D-C4F8-8CEB-779443014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0" y="891894"/>
            <a:ext cx="20859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라프텔 - 매출 MAU 투자 정보 - 혁신의숲">
            <a:extLst>
              <a:ext uri="{FF2B5EF4-FFF2-40B4-BE49-F238E27FC236}">
                <a16:creationId xmlns:a16="http://schemas.microsoft.com/office/drawing/2014/main" id="{8E23D98A-5ADB-678F-8F14-42855D0A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39618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ATCHA - Apps on Google Play">
            <a:extLst>
              <a:ext uri="{FF2B5EF4-FFF2-40B4-BE49-F238E27FC236}">
                <a16:creationId xmlns:a16="http://schemas.microsoft.com/office/drawing/2014/main" id="{C3D98303-F586-1E47-1414-02DDF69FB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650" y="39130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티빙(TVING) - 오리지널, 방송, 영화, 실시간 - Apps on Google Play">
            <a:extLst>
              <a:ext uri="{FF2B5EF4-FFF2-40B4-BE49-F238E27FC236}">
                <a16:creationId xmlns:a16="http://schemas.microsoft.com/office/drawing/2014/main" id="{9ED63250-0733-09BD-488C-177A4D790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8199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wavve(웨이브) - 재미의 파도를 타다! – Apps on Google Play">
            <a:extLst>
              <a:ext uri="{FF2B5EF4-FFF2-40B4-BE49-F238E27FC236}">
                <a16:creationId xmlns:a16="http://schemas.microsoft.com/office/drawing/2014/main" id="{5B548097-23CA-35F5-2DB2-67E71D29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0" y="68199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5018" y="5882635"/>
            <a:ext cx="1812013" cy="2524491"/>
            <a:chOff x="7045018" y="5882635"/>
            <a:chExt cx="1812013" cy="2524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5018" y="5882635"/>
              <a:ext cx="1812013" cy="2524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40399" y="5874751"/>
            <a:ext cx="1797743" cy="2532375"/>
            <a:chOff x="8940399" y="5874751"/>
            <a:chExt cx="1797743" cy="25323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0399" y="5874751"/>
              <a:ext cx="1797743" cy="25323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1523" y="5882635"/>
            <a:ext cx="1838824" cy="2524491"/>
            <a:chOff x="2651523" y="5882635"/>
            <a:chExt cx="1838824" cy="2524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523" y="5882635"/>
              <a:ext cx="1838824" cy="2524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8284" y="0"/>
            <a:ext cx="6636686" cy="10285714"/>
            <a:chOff x="11649028" y="0"/>
            <a:chExt cx="6636686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028" y="0"/>
              <a:ext cx="6636686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202142" y="4427148"/>
            <a:ext cx="6410585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000000"/>
                </a:solidFill>
                <a:latin typeface="Abadi" panose="020B0604020104020204" pitchFamily="34" charset="0"/>
                <a:cs typeface="Noto Sans Korean Regular" pitchFamily="34" charset="0"/>
              </a:rPr>
              <a:t>1 .</a:t>
            </a:r>
            <a:r>
              <a:rPr lang="ko-KR" altLang="en-US" sz="3600" kern="0" spc="-200" dirty="0">
                <a:solidFill>
                  <a:srgbClr val="000000"/>
                </a:solidFill>
                <a:latin typeface="Abadi" panose="020B0604020104020204" pitchFamily="34" charset="0"/>
                <a:cs typeface="Noto Sans Korean Regular" pitchFamily="34" charset="0"/>
              </a:rPr>
              <a:t> 현재상황</a:t>
            </a:r>
            <a:endParaRPr lang="en-US" altLang="ko-KR" sz="3600" kern="0" spc="-200" dirty="0">
              <a:solidFill>
                <a:srgbClr val="000000"/>
              </a:solidFill>
              <a:latin typeface="Abadi" panose="020B0604020104020204" pitchFamily="34" charset="0"/>
              <a:cs typeface="Noto Sans Korean Regular" pitchFamily="34" charset="0"/>
            </a:endParaRPr>
          </a:p>
          <a:p>
            <a:pPr marL="457200" indent="-457200">
              <a:buAutoNum type="arabicPeriod"/>
            </a:pPr>
            <a:endParaRPr lang="en-US" sz="3600" kern="0" spc="-200" dirty="0">
              <a:solidFill>
                <a:srgbClr val="000000"/>
              </a:solidFill>
              <a:latin typeface="Abadi" panose="020B0604020104020204" pitchFamily="34" charset="0"/>
              <a:cs typeface="Noto Sans Korean Regular" pitchFamily="34" charset="0"/>
            </a:endParaRPr>
          </a:p>
          <a:p>
            <a:r>
              <a:rPr lang="en-US" sz="3600" kern="0" spc="-200" dirty="0">
                <a:solidFill>
                  <a:srgbClr val="000000"/>
                </a:solidFill>
                <a:latin typeface="Abadi" panose="020B0604020104020204" pitchFamily="34" charset="0"/>
                <a:cs typeface="Noto Sans Korean Regular" pitchFamily="34" charset="0"/>
              </a:rPr>
              <a:t>2 .  </a:t>
            </a:r>
            <a:r>
              <a:rPr lang="ko-KR" altLang="en-US" sz="3600" kern="0" spc="-200" dirty="0">
                <a:solidFill>
                  <a:srgbClr val="000000"/>
                </a:solidFill>
                <a:latin typeface="Abadi" panose="020B0604020104020204" pitchFamily="34" charset="0"/>
                <a:cs typeface="Noto Sans Korean Regular" pitchFamily="34" charset="0"/>
              </a:rPr>
              <a:t>아이디어</a:t>
            </a:r>
            <a:endParaRPr lang="en-US" sz="3600" kern="0" spc="-200" dirty="0">
              <a:solidFill>
                <a:srgbClr val="000000"/>
              </a:solidFill>
              <a:latin typeface="Abadi" panose="020B0604020104020204" pitchFamily="34" charset="0"/>
              <a:cs typeface="Noto Sans Korean Regular" pitchFamily="34" charset="0"/>
            </a:endParaRPr>
          </a:p>
          <a:p>
            <a:endParaRPr lang="en-US" sz="3600" kern="0" spc="-200" dirty="0">
              <a:solidFill>
                <a:srgbClr val="000000"/>
              </a:solidFill>
              <a:latin typeface="Abadi" panose="020B0604020104020204" pitchFamily="34" charset="0"/>
              <a:cs typeface="Noto Sans Korean Regular" pitchFamily="34" charset="0"/>
            </a:endParaRPr>
          </a:p>
          <a:p>
            <a:r>
              <a:rPr lang="en-US" sz="3600" kern="0" spc="-200" dirty="0">
                <a:solidFill>
                  <a:srgbClr val="000000"/>
                </a:solidFill>
                <a:latin typeface="Abadi" panose="020B0604020104020204" pitchFamily="34" charset="0"/>
                <a:cs typeface="Noto Sans Korean Regular" pitchFamily="34" charset="0"/>
              </a:rPr>
              <a:t>3 . </a:t>
            </a:r>
            <a:r>
              <a:rPr lang="ko-KR" altLang="en-US" sz="3600" kern="0" spc="-200" dirty="0">
                <a:solidFill>
                  <a:srgbClr val="000000"/>
                </a:solidFill>
                <a:latin typeface="Abadi" panose="020B0604020104020204" pitchFamily="34" charset="0"/>
                <a:cs typeface="Noto Sans Korean Regular" pitchFamily="34" charset="0"/>
              </a:rPr>
              <a:t>기대 효과</a:t>
            </a:r>
            <a:endParaRPr lang="en-US" altLang="ko-KR" sz="3600" kern="0" spc="-200" dirty="0">
              <a:solidFill>
                <a:srgbClr val="000000"/>
              </a:solidFill>
              <a:latin typeface="Abadi" panose="020B0604020104020204" pitchFamily="34" charset="0"/>
              <a:cs typeface="Noto Sans Korean Regular" pitchFamily="34" charset="0"/>
            </a:endParaRPr>
          </a:p>
          <a:p>
            <a:endParaRPr lang="en-US" sz="3600" kern="0" spc="-2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US" sz="3600" kern="0" spc="-200" dirty="0">
                <a:solidFill>
                  <a:srgbClr val="000000"/>
                </a:solidFill>
                <a:latin typeface="Abadi" panose="020B0604020104020204" pitchFamily="34" charset="0"/>
              </a:rPr>
              <a:t>4 . </a:t>
            </a:r>
            <a:r>
              <a:rPr lang="ko-KR" altLang="en-US" sz="3600" kern="0" spc="-200" dirty="0">
                <a:solidFill>
                  <a:srgbClr val="000000"/>
                </a:solidFill>
                <a:latin typeface="Abadi" panose="020B0604020104020204" pitchFamily="34" charset="0"/>
              </a:rPr>
              <a:t>한계점</a:t>
            </a:r>
            <a:endParaRPr lang="en-US" sz="3600" dirty="0">
              <a:latin typeface="Abadi" panose="020B0604020104020204" pitchFamily="34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265657" y="2999496"/>
            <a:ext cx="891708" cy="891708"/>
            <a:chOff x="12604866" y="3427196"/>
            <a:chExt cx="891708" cy="8917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04866" y="3427196"/>
              <a:ext cx="891708" cy="891708"/>
              <a:chOff x="12604866" y="3427196"/>
              <a:chExt cx="891708" cy="8917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04866" y="3427196"/>
                <a:ext cx="891708" cy="891708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>
              <a:off x="12661089" y="3511213"/>
              <a:ext cx="779261" cy="7232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100" dirty="0">
                  <a:solidFill>
                    <a:srgbClr val="FFFFFF"/>
                  </a:solidFill>
                  <a:latin typeface="Abadi" panose="020B0604020104020204" pitchFamily="34" charset="0"/>
                  <a:cs typeface="Noto Sans CJK KR Regular" pitchFamily="34" charset="0"/>
                </a:rPr>
                <a:t>→</a:t>
              </a:r>
              <a:endParaRPr lang="en-US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533400" y="-536780"/>
            <a:ext cx="7362348" cy="8687136"/>
            <a:chOff x="510711" y="-554468"/>
            <a:chExt cx="7362348" cy="86871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711" y="-554468"/>
              <a:ext cx="7362348" cy="8687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40155" y="1976856"/>
            <a:ext cx="3629556" cy="6980324"/>
            <a:chOff x="3740155" y="1976856"/>
            <a:chExt cx="3629556" cy="69803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7533" y="-961113"/>
              <a:ext cx="7259111" cy="1396064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0155" y="1976856"/>
              <a:ext cx="3629556" cy="6980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1780" y="5890518"/>
            <a:ext cx="1659461" cy="2516608"/>
            <a:chOff x="911780" y="5890518"/>
            <a:chExt cx="1659461" cy="251660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780" y="5890518"/>
              <a:ext cx="1659461" cy="25166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FABEB3-0134-B140-C4F3-8A234DBAB62A}"/>
              </a:ext>
            </a:extLst>
          </p:cNvPr>
          <p:cNvSpPr txBox="1"/>
          <p:nvPr/>
        </p:nvSpPr>
        <p:spPr>
          <a:xfrm>
            <a:off x="13376791" y="2999496"/>
            <a:ext cx="4061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Abadi" panose="020B0604020104020204" pitchFamily="34" charset="0"/>
              </a:rPr>
              <a:t>목차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EFFCB0-CD20-794C-B9CA-FC47E96A4149}"/>
              </a:ext>
            </a:extLst>
          </p:cNvPr>
          <p:cNvGrpSpPr/>
          <p:nvPr/>
        </p:nvGrpSpPr>
        <p:grpSpPr>
          <a:xfrm>
            <a:off x="3853204" y="2788477"/>
            <a:ext cx="3445137" cy="5399679"/>
            <a:chOff x="11582400" y="891894"/>
            <a:chExt cx="5343525" cy="807113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05C8FA6-E740-A302-CB3B-4A98D41A81EC}"/>
                </a:ext>
              </a:extLst>
            </p:cNvPr>
            <p:cNvGrpSpPr/>
            <p:nvPr/>
          </p:nvGrpSpPr>
          <p:grpSpPr>
            <a:xfrm>
              <a:off x="11582400" y="891894"/>
              <a:ext cx="5286375" cy="8071131"/>
              <a:chOff x="11582400" y="891894"/>
              <a:chExt cx="5286375" cy="8071131"/>
            </a:xfrm>
          </p:grpSpPr>
          <p:pic>
            <p:nvPicPr>
              <p:cNvPr id="4" name="Picture 2" descr="Netflix(넷플릭스) - Google Play 앱">
                <a:extLst>
                  <a:ext uri="{FF2B5EF4-FFF2-40B4-BE49-F238E27FC236}">
                    <a16:creationId xmlns:a16="http://schemas.microsoft.com/office/drawing/2014/main" id="{92134C7E-9B87-5093-406B-AA599DB378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82400" y="960105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디즈니플러스, 한국 서비스 개시…＂넷플릭스보다 싸다＂">
                <a:extLst>
                  <a:ext uri="{FF2B5EF4-FFF2-40B4-BE49-F238E27FC236}">
                    <a16:creationId xmlns:a16="http://schemas.microsoft.com/office/drawing/2014/main" id="{3EE4D485-D65C-95B3-7CE5-8376B7B3F0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82800" y="891894"/>
                <a:ext cx="2085975" cy="2200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 descr="라프텔 - 매출 MAU 투자 정보 - 혁신의숲">
                <a:extLst>
                  <a:ext uri="{FF2B5EF4-FFF2-40B4-BE49-F238E27FC236}">
                    <a16:creationId xmlns:a16="http://schemas.microsoft.com/office/drawing/2014/main" id="{57F7A610-01DA-A767-D541-20B32C031A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82400" y="3961825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 descr="WATCHA - Apps on Google Play">
                <a:extLst>
                  <a:ext uri="{FF2B5EF4-FFF2-40B4-BE49-F238E27FC236}">
                    <a16:creationId xmlns:a16="http://schemas.microsoft.com/office/drawing/2014/main" id="{59AB58F8-19EA-4679-F891-6DEA0CC52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25650" y="3913025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0" descr="티빙(TVING) - 오리지널, 방송, 영화, 실시간 - Apps on Google Play">
                <a:extLst>
                  <a:ext uri="{FF2B5EF4-FFF2-40B4-BE49-F238E27FC236}">
                    <a16:creationId xmlns:a16="http://schemas.microsoft.com/office/drawing/2014/main" id="{81D5FE21-F994-9032-09E4-45E4C189E4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82400" y="6819900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12" descr="wavve(웨이브) - 재미의 파도를 타다! – Apps on Google Play">
              <a:extLst>
                <a:ext uri="{FF2B5EF4-FFF2-40B4-BE49-F238E27FC236}">
                  <a16:creationId xmlns:a16="http://schemas.microsoft.com/office/drawing/2014/main" id="{0430CCB5-1A35-C1D7-E234-FB1630151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2800" y="681990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7419" y="1384436"/>
            <a:ext cx="6923322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세계</a:t>
            </a:r>
            <a:r>
              <a:rPr kumimoji="0" lang="en-US" altLang="ko-KR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OTT </a:t>
            </a:r>
            <a:r>
              <a:rPr kumimoji="0" lang="ko-KR" altLang="en-US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시장 규모</a:t>
            </a:r>
            <a:r>
              <a:rPr kumimoji="0" lang="en-US" altLang="ko-KR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 </a:t>
            </a:r>
            <a:r>
              <a:rPr kumimoji="0" lang="ko-KR" altLang="en-US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변화 </a:t>
            </a:r>
            <a:endParaRPr kumimoji="0" lang="en-US" altLang="ko-KR" sz="4400" b="1" i="0" u="none" strike="noStrike" kern="0" cap="none" spc="-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oto Sans CJK KR Black" pitchFamily="34" charset="0"/>
              <a:cs typeface="Noto Sans CJK KR Black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국내 </a:t>
            </a:r>
            <a:r>
              <a:rPr kumimoji="0" lang="en-US" altLang="ko-KR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OTT </a:t>
            </a:r>
            <a:r>
              <a:rPr kumimoji="0" lang="ko-KR" altLang="en-US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시장 규모와 </a:t>
            </a:r>
            <a:endParaRPr kumimoji="0" lang="en-US" altLang="ko-KR" sz="4400" b="1" i="0" u="none" strike="noStrike" kern="0" cap="none" spc="-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oto Sans CJK KR Black" pitchFamily="34" charset="0"/>
              <a:cs typeface="Noto Sans CJK KR Black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CJK KR Black" pitchFamily="34" charset="0"/>
                <a:cs typeface="Noto Sans CJK KR Black" pitchFamily="34" charset="0"/>
              </a:rPr>
              <a:t>가입자 추이</a:t>
            </a:r>
            <a:endParaRPr kumimoji="0" lang="en-US" altLang="ko-KR" sz="4400" b="1" i="0" u="none" strike="noStrike" kern="0" cap="none" spc="-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oto Sans CJK KR Black" pitchFamily="34" charset="0"/>
              <a:cs typeface="Noto Sans CJK KR Black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550" y="399233"/>
            <a:ext cx="59344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o Sans Korean Regular" pitchFamily="34" charset="0"/>
                <a:cs typeface="Noto Sans Korean Regular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Noto Sans Korean Regular" pitchFamily="34" charset="0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Noto Sans Korean Regular" pitchFamily="34" charset="0"/>
              </a:rPr>
              <a:t>현재 상황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705844" y="9105898"/>
            <a:ext cx="17048756" cy="45719"/>
            <a:chOff x="7794598" y="8304490"/>
            <a:chExt cx="9739114" cy="1920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4598" y="8304490"/>
              <a:ext cx="9739114" cy="1920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8F8FA7-14AD-2CF0-3E17-1CA1283B8F1E}"/>
              </a:ext>
            </a:extLst>
          </p:cNvPr>
          <p:cNvSpPr txBox="1"/>
          <p:nvPr/>
        </p:nvSpPr>
        <p:spPr>
          <a:xfrm>
            <a:off x="13335000" y="9174672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조선일보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이러다 다 죽어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22.01.20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기사자료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D61149-4D67-8D93-F826-D27D46B39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242" y="2784819"/>
            <a:ext cx="5129960" cy="4329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3738E3-628B-840C-9090-B3DE97C3D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0621" y="4000500"/>
            <a:ext cx="5129960" cy="47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4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159"/>
            <a:ext cx="18295238" cy="3763649"/>
            <a:chOff x="-9524" y="0"/>
            <a:chExt cx="18295238" cy="37636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37636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5243" y="399233"/>
            <a:ext cx="59344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o Sans Korean Regular" pitchFamily="34" charset="0"/>
                <a:cs typeface="Noto Sans Korean Regular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Noto Sans Korean Regular" pitchFamily="34" charset="0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Noto Sans Korean Regular" pitchFamily="34" charset="0"/>
              </a:rPr>
              <a:t>현재 상황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28888" y="1656728"/>
            <a:ext cx="11803904" cy="1758323"/>
            <a:chOff x="1128888" y="1656728"/>
            <a:chExt cx="11803904" cy="1758323"/>
          </a:xfrm>
        </p:grpSpPr>
        <p:sp>
          <p:nvSpPr>
            <p:cNvPr id="7" name="Object 7"/>
            <p:cNvSpPr txBox="1"/>
            <p:nvPr/>
          </p:nvSpPr>
          <p:spPr>
            <a:xfrm>
              <a:off x="1128888" y="1656728"/>
              <a:ext cx="11803904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200" b="1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Noto Sans CJK KR Black" pitchFamily="34" charset="0"/>
                  <a:cs typeface="Noto Sans CJK KR Black" pitchFamily="34" charset="0"/>
                </a:rPr>
                <a:t>콘텐츠 확보를 위한 적극적인 투자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28888" y="2676387"/>
              <a:ext cx="1113105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: </a:t>
              </a:r>
              <a:r>
                <a:rPr kumimoji="0" lang="ko-KR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국내외 </a:t>
              </a:r>
              <a:r>
                <a:rPr kumimoji="0" lang="en-US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OTT </a:t>
              </a:r>
              <a:r>
                <a:rPr kumimoji="0" lang="ko-KR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서비스 기업들이 자체 콘텐츠 제작 등 차별화된 콘텐츠를 확보하기 위해 전년도 대비 투자 규모를 늘렸다</a:t>
              </a:r>
              <a:r>
                <a:rPr kumimoji="0" lang="en-US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373518" y="3832620"/>
            <a:ext cx="6479367" cy="3024093"/>
            <a:chOff x="1122653" y="4225476"/>
            <a:chExt cx="6479367" cy="30240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0290" y="4225476"/>
              <a:ext cx="3024093" cy="3024093"/>
              <a:chOff x="2850290" y="4225476"/>
              <a:chExt cx="3024093" cy="302409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50290" y="4225476"/>
                <a:ext cx="3024093" cy="30240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22653" y="5085592"/>
              <a:ext cx="6479367" cy="1047003"/>
              <a:chOff x="1122653" y="5085592"/>
              <a:chExt cx="6479367" cy="1047003"/>
            </a:xfrm>
          </p:grpSpPr>
          <p:sp>
            <p:nvSpPr>
              <p:cNvPr id="15" name="Object 15"/>
              <p:cNvSpPr txBox="1"/>
              <p:nvPr/>
            </p:nvSpPr>
            <p:spPr>
              <a:xfrm>
                <a:off x="1122653" y="5486264"/>
                <a:ext cx="6479367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-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약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20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조원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Object 16"/>
              <p:cNvSpPr txBox="1"/>
              <p:nvPr/>
            </p:nvSpPr>
            <p:spPr>
              <a:xfrm>
                <a:off x="3137813" y="5085592"/>
                <a:ext cx="2449046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CJK KR Black" pitchFamily="34" charset="0"/>
                    <a:cs typeface="+mn-cs"/>
                  </a:rPr>
                  <a:t>넷플릭스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06" name="그룹 1006"/>
          <p:cNvGrpSpPr/>
          <p:nvPr/>
        </p:nvGrpSpPr>
        <p:grpSpPr>
          <a:xfrm>
            <a:off x="8186818" y="5905924"/>
            <a:ext cx="5581690" cy="3024093"/>
            <a:chOff x="126917" y="6424133"/>
            <a:chExt cx="5581690" cy="30240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05716" y="6424133"/>
              <a:ext cx="3024093" cy="3024093"/>
              <a:chOff x="1405716" y="6424133"/>
              <a:chExt cx="3024093" cy="30240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05716" y="6424133"/>
                <a:ext cx="3024093" cy="30240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6917" y="7309172"/>
              <a:ext cx="5581690" cy="1029764"/>
              <a:chOff x="126917" y="7309172"/>
              <a:chExt cx="5581690" cy="1029764"/>
            </a:xfrm>
          </p:grpSpPr>
          <p:sp>
            <p:nvSpPr>
              <p:cNvPr id="24" name="Object 24"/>
              <p:cNvSpPr txBox="1"/>
              <p:nvPr/>
            </p:nvSpPr>
            <p:spPr>
              <a:xfrm>
                <a:off x="126917" y="7692605"/>
                <a:ext cx="558169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-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약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800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억원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Object 25"/>
              <p:cNvSpPr txBox="1"/>
              <p:nvPr/>
            </p:nvSpPr>
            <p:spPr>
              <a:xfrm>
                <a:off x="1172940" y="7309172"/>
                <a:ext cx="3489644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CJK KR Black" pitchFamily="34" charset="0"/>
                    <a:cs typeface="Noto Sans CJK KR Black" pitchFamily="34" charset="0"/>
                  </a:rPr>
                  <a:t>웨이브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09" name="그룹 1009"/>
          <p:cNvGrpSpPr/>
          <p:nvPr/>
        </p:nvGrpSpPr>
        <p:grpSpPr>
          <a:xfrm>
            <a:off x="4038595" y="3832620"/>
            <a:ext cx="6479367" cy="3024093"/>
            <a:chOff x="2375914" y="6424133"/>
            <a:chExt cx="6479367" cy="30240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103556" y="6424133"/>
              <a:ext cx="3024093" cy="3024093"/>
              <a:chOff x="4103556" y="6424133"/>
              <a:chExt cx="3024093" cy="302409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03556" y="6424133"/>
                <a:ext cx="3024093" cy="30240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75914" y="7289294"/>
              <a:ext cx="6479367" cy="1044209"/>
              <a:chOff x="2375914" y="7289294"/>
              <a:chExt cx="6479367" cy="1044209"/>
            </a:xfrm>
          </p:grpSpPr>
          <p:sp>
            <p:nvSpPr>
              <p:cNvPr id="33" name="Object 33"/>
              <p:cNvSpPr txBox="1"/>
              <p:nvPr/>
            </p:nvSpPr>
            <p:spPr>
              <a:xfrm>
                <a:off x="2375914" y="7687172"/>
                <a:ext cx="6479367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-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약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27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조원 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4" name="Object 34"/>
              <p:cNvSpPr txBox="1"/>
              <p:nvPr/>
            </p:nvSpPr>
            <p:spPr>
              <a:xfrm>
                <a:off x="3343053" y="7289294"/>
                <a:ext cx="4545091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CJK KR Black" pitchFamily="34" charset="0"/>
                    <a:cs typeface="Noto Sans CJK KR Black" pitchFamily="34" charset="0"/>
                  </a:rPr>
                  <a:t>디즈니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2" name="그룹 1032"/>
          <p:cNvGrpSpPr/>
          <p:nvPr/>
        </p:nvGrpSpPr>
        <p:grpSpPr>
          <a:xfrm>
            <a:off x="12766592" y="610331"/>
            <a:ext cx="166200" cy="2843550"/>
            <a:chOff x="11844257" y="148348"/>
            <a:chExt cx="88449" cy="3628426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074269" y="1918336"/>
              <a:ext cx="3628426" cy="88449"/>
            </a:xfrm>
            <a:prstGeom prst="rect">
              <a:avLst/>
            </a:prstGeom>
          </p:spPr>
        </p:pic>
      </p:grp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A60AD142-DE9C-6BE9-7A01-A6DE478436AC}"/>
              </a:ext>
            </a:extLst>
          </p:cNvPr>
          <p:cNvGrpSpPr/>
          <p:nvPr/>
        </p:nvGrpSpPr>
        <p:grpSpPr>
          <a:xfrm>
            <a:off x="11500010" y="5905924"/>
            <a:ext cx="6479367" cy="3024093"/>
            <a:chOff x="1122653" y="4225476"/>
            <a:chExt cx="6479367" cy="3024093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142F276B-3179-661A-0D4C-07AA3DECFE06}"/>
                </a:ext>
              </a:extLst>
            </p:cNvPr>
            <p:cNvGrpSpPr/>
            <p:nvPr/>
          </p:nvGrpSpPr>
          <p:grpSpPr>
            <a:xfrm>
              <a:off x="2850290" y="4225476"/>
              <a:ext cx="3024093" cy="3024093"/>
              <a:chOff x="2850290" y="4225476"/>
              <a:chExt cx="3024093" cy="3024093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47F00DA5-6335-3964-50E0-A838A0B8E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50290" y="4225476"/>
                <a:ext cx="3024093" cy="3024093"/>
              </a:xfrm>
              <a:prstGeom prst="rect">
                <a:avLst/>
              </a:prstGeom>
            </p:spPr>
          </p:pic>
        </p:grpSp>
        <p:grpSp>
          <p:nvGrpSpPr>
            <p:cNvPr id="9" name="그룹 1005">
              <a:extLst>
                <a:ext uri="{FF2B5EF4-FFF2-40B4-BE49-F238E27FC236}">
                  <a16:creationId xmlns:a16="http://schemas.microsoft.com/office/drawing/2014/main" id="{084732DE-AA41-B721-1B57-351B82F13D4E}"/>
                </a:ext>
              </a:extLst>
            </p:cNvPr>
            <p:cNvGrpSpPr/>
            <p:nvPr/>
          </p:nvGrpSpPr>
          <p:grpSpPr>
            <a:xfrm>
              <a:off x="1122653" y="5092596"/>
              <a:ext cx="6479367" cy="1039999"/>
              <a:chOff x="1122653" y="5092596"/>
              <a:chExt cx="6479367" cy="1039999"/>
            </a:xfrm>
          </p:grpSpPr>
          <p:sp>
            <p:nvSpPr>
              <p:cNvPr id="10" name="Object 15">
                <a:extLst>
                  <a:ext uri="{FF2B5EF4-FFF2-40B4-BE49-F238E27FC236}">
                    <a16:creationId xmlns:a16="http://schemas.microsoft.com/office/drawing/2014/main" id="{DBA51DAE-6547-7AB7-0A95-A82C53E67D15}"/>
                  </a:ext>
                </a:extLst>
              </p:cNvPr>
              <p:cNvSpPr txBox="1"/>
              <p:nvPr/>
            </p:nvSpPr>
            <p:spPr>
              <a:xfrm>
                <a:off x="1122653" y="5486264"/>
                <a:ext cx="6479367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-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내년까지  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4000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억원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Object 16">
                <a:extLst>
                  <a:ext uri="{FF2B5EF4-FFF2-40B4-BE49-F238E27FC236}">
                    <a16:creationId xmlns:a16="http://schemas.microsoft.com/office/drawing/2014/main" id="{D26F9100-0F3F-EFDE-1E59-29F9671D3EBC}"/>
                  </a:ext>
                </a:extLst>
              </p:cNvPr>
              <p:cNvSpPr txBox="1"/>
              <p:nvPr/>
            </p:nvSpPr>
            <p:spPr>
              <a:xfrm>
                <a:off x="3137814" y="5092596"/>
                <a:ext cx="2449046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CJK KR Black" pitchFamily="34" charset="0"/>
                    <a:cs typeface="Noto Sans CJK KR Black" pitchFamily="34" charset="0"/>
                  </a:rPr>
                  <a:t>티빙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974" name="TextBox 973">
            <a:extLst>
              <a:ext uri="{FF2B5EF4-FFF2-40B4-BE49-F238E27FC236}">
                <a16:creationId xmlns:a16="http://schemas.microsoft.com/office/drawing/2014/main" id="{E0EDAE60-0797-E876-FE9C-0274F63B8F6A}"/>
              </a:ext>
            </a:extLst>
          </p:cNvPr>
          <p:cNvSpPr txBox="1"/>
          <p:nvPr/>
        </p:nvSpPr>
        <p:spPr>
          <a:xfrm>
            <a:off x="742890" y="7252340"/>
            <a:ext cx="170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전년도 대비 </a:t>
            </a: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DD2AFCBD-8831-6D0F-DFA4-D9117F03E7C8}"/>
              </a:ext>
            </a:extLst>
          </p:cNvPr>
          <p:cNvSpPr txBox="1"/>
          <p:nvPr/>
        </p:nvSpPr>
        <p:spPr>
          <a:xfrm>
            <a:off x="2736468" y="7344672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125%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466E41DF-1ACE-70F9-BFDD-EEF846884916}"/>
              </a:ext>
            </a:extLst>
          </p:cNvPr>
          <p:cNvSpPr txBox="1"/>
          <p:nvPr/>
        </p:nvSpPr>
        <p:spPr>
          <a:xfrm>
            <a:off x="6286341" y="7314183"/>
            <a:ext cx="172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140%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65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3763649"/>
            <a:chOff x="-9524" y="0"/>
            <a:chExt cx="18295238" cy="37636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37636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5243" y="399233"/>
            <a:ext cx="59344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o Sans Korean Regular" pitchFamily="34" charset="0"/>
                <a:cs typeface="Noto Sans Korean Regular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Noto Sans Korean Regular" pitchFamily="34" charset="0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Noto Sans Korean Regular" pitchFamily="34" charset="0"/>
              </a:rPr>
              <a:t>현재 상황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28888" y="1656728"/>
            <a:ext cx="11803904" cy="1758323"/>
            <a:chOff x="1128888" y="1656728"/>
            <a:chExt cx="11803904" cy="1758323"/>
          </a:xfrm>
        </p:grpSpPr>
        <p:sp>
          <p:nvSpPr>
            <p:cNvPr id="7" name="Object 7"/>
            <p:cNvSpPr txBox="1"/>
            <p:nvPr/>
          </p:nvSpPr>
          <p:spPr>
            <a:xfrm>
              <a:off x="1128888" y="1656728"/>
              <a:ext cx="11803904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1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Noto Sans CJK KR Black" pitchFamily="34" charset="0"/>
                  <a:ea typeface="+mn-ea"/>
                  <a:cs typeface="Noto Sans CJK KR Black" pitchFamily="34" charset="0"/>
                </a:rPr>
                <a:t>OTT </a:t>
              </a:r>
              <a:r>
                <a:rPr kumimoji="0" lang="ko-KR" altLang="en-US" sz="5200" b="1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Noto Sans CJK KR Black" pitchFamily="34" charset="0"/>
                  <a:ea typeface="+mn-ea"/>
                  <a:cs typeface="Noto Sans CJK KR Black" pitchFamily="34" charset="0"/>
                </a:rPr>
                <a:t>기업의 위기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28888" y="2676387"/>
              <a:ext cx="1113105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: </a:t>
              </a:r>
              <a:r>
                <a:rPr kumimoji="0" lang="ko-KR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구독료 수입은 늘었지만 지출이 더 컸다</a:t>
              </a:r>
              <a:r>
                <a:rPr kumimoji="0" lang="en-US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ea typeface="+mn-ea"/>
                  <a:cs typeface="+mn-cs"/>
                </a:rPr>
                <a:t>출혈 경쟁에도 성장세는 둔화되면서 </a:t>
              </a:r>
              <a:r>
                <a:rPr kumimoji="0" lang="ko-KR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Noto Sans Korean Regular" pitchFamily="34" charset="0"/>
                  <a:ea typeface="+mn-ea"/>
                  <a:cs typeface="+mn-cs"/>
                </a:rPr>
                <a:t>적자</a:t>
              </a:r>
              <a:r>
                <a:rPr kumimoji="0" lang="ko-KR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ea typeface="+mn-ea"/>
                  <a:cs typeface="+mn-cs"/>
                </a:rPr>
                <a:t>를 기록하였다</a:t>
              </a:r>
              <a:r>
                <a:rPr kumimoji="0" lang="en-US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ea typeface="+mn-ea"/>
                  <a:cs typeface="+mn-cs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032" name="그룹 1032"/>
          <p:cNvGrpSpPr/>
          <p:nvPr/>
        </p:nvGrpSpPr>
        <p:grpSpPr>
          <a:xfrm>
            <a:off x="6934200" y="2100998"/>
            <a:ext cx="2833482" cy="69071"/>
            <a:chOff x="6826385" y="6972389"/>
            <a:chExt cx="2833482" cy="69071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826385" y="6972389"/>
              <a:ext cx="2833482" cy="69071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C9481509-6482-5BD0-DB25-689E64F8AF3D}"/>
              </a:ext>
            </a:extLst>
          </p:cNvPr>
          <p:cNvGrpSpPr/>
          <p:nvPr/>
        </p:nvGrpSpPr>
        <p:grpSpPr>
          <a:xfrm>
            <a:off x="3083934" y="3532890"/>
            <a:ext cx="6479367" cy="3024093"/>
            <a:chOff x="1122653" y="4225476"/>
            <a:chExt cx="6479367" cy="3024093"/>
          </a:xfrm>
        </p:grpSpPr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1F5B9D0D-2AA2-A2DC-460B-5C91557097FE}"/>
                </a:ext>
              </a:extLst>
            </p:cNvPr>
            <p:cNvGrpSpPr/>
            <p:nvPr/>
          </p:nvGrpSpPr>
          <p:grpSpPr>
            <a:xfrm>
              <a:off x="2850290" y="4225476"/>
              <a:ext cx="3024093" cy="3024093"/>
              <a:chOff x="2850290" y="4225476"/>
              <a:chExt cx="3024093" cy="3024093"/>
            </a:xfrm>
          </p:grpSpPr>
          <p:pic>
            <p:nvPicPr>
              <p:cNvPr id="20" name="Object 11">
                <a:extLst>
                  <a:ext uri="{FF2B5EF4-FFF2-40B4-BE49-F238E27FC236}">
                    <a16:creationId xmlns:a16="http://schemas.microsoft.com/office/drawing/2014/main" id="{CE15AA9E-C9BC-71D9-523B-9AB15B35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50290" y="4225476"/>
                <a:ext cx="3024093" cy="3024093"/>
              </a:xfrm>
              <a:prstGeom prst="rect">
                <a:avLst/>
              </a:prstGeom>
            </p:spPr>
          </p:pic>
        </p:grpSp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440B87AD-4A1E-F59F-9A2A-602CE5AF2505}"/>
                </a:ext>
              </a:extLst>
            </p:cNvPr>
            <p:cNvGrpSpPr/>
            <p:nvPr/>
          </p:nvGrpSpPr>
          <p:grpSpPr>
            <a:xfrm>
              <a:off x="1122653" y="4981600"/>
              <a:ext cx="6479367" cy="1120217"/>
              <a:chOff x="1122653" y="4981600"/>
              <a:chExt cx="6479367" cy="1120217"/>
            </a:xfrm>
          </p:grpSpPr>
          <p:sp>
            <p:nvSpPr>
              <p:cNvPr id="18" name="Object 15">
                <a:extLst>
                  <a:ext uri="{FF2B5EF4-FFF2-40B4-BE49-F238E27FC236}">
                    <a16:creationId xmlns:a16="http://schemas.microsoft.com/office/drawing/2014/main" id="{8A42FBEF-52EA-4A78-01D7-AD3225D2B22E}"/>
                  </a:ext>
                </a:extLst>
              </p:cNvPr>
              <p:cNvSpPr txBox="1"/>
              <p:nvPr/>
            </p:nvSpPr>
            <p:spPr>
              <a:xfrm>
                <a:off x="1122653" y="5486264"/>
                <a:ext cx="6479367" cy="6155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-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매출 전년도의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116%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Object 16">
                <a:extLst>
                  <a:ext uri="{FF2B5EF4-FFF2-40B4-BE49-F238E27FC236}">
                    <a16:creationId xmlns:a16="http://schemas.microsoft.com/office/drawing/2014/main" id="{36DECC3B-34B9-4830-6076-51A0DEC70429}"/>
                  </a:ext>
                </a:extLst>
              </p:cNvPr>
              <p:cNvSpPr txBox="1"/>
              <p:nvPr/>
            </p:nvSpPr>
            <p:spPr>
              <a:xfrm>
                <a:off x="3149186" y="4981600"/>
                <a:ext cx="2449046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CJK KR Black" pitchFamily="34" charset="0"/>
                    <a:cs typeface="+mn-cs"/>
                  </a:rPr>
                  <a:t>구독료 수입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BD5DA0B8-7A61-E09E-2D47-DA4C1A8BF360}"/>
              </a:ext>
            </a:extLst>
          </p:cNvPr>
          <p:cNvGrpSpPr/>
          <p:nvPr/>
        </p:nvGrpSpPr>
        <p:grpSpPr>
          <a:xfrm>
            <a:off x="4415444" y="4367305"/>
            <a:ext cx="9445302" cy="5348650"/>
            <a:chOff x="1122653" y="4062364"/>
            <a:chExt cx="6479367" cy="3549305"/>
          </a:xfrm>
        </p:grpSpPr>
        <p:grpSp>
          <p:nvGrpSpPr>
            <p:cNvPr id="23" name="그룹 1004">
              <a:extLst>
                <a:ext uri="{FF2B5EF4-FFF2-40B4-BE49-F238E27FC236}">
                  <a16:creationId xmlns:a16="http://schemas.microsoft.com/office/drawing/2014/main" id="{087A79D6-CA19-EA97-8B04-E920A7F01FA8}"/>
                </a:ext>
              </a:extLst>
            </p:cNvPr>
            <p:cNvGrpSpPr/>
            <p:nvPr/>
          </p:nvGrpSpPr>
          <p:grpSpPr>
            <a:xfrm>
              <a:off x="2702104" y="4062364"/>
              <a:ext cx="3549305" cy="3549305"/>
              <a:chOff x="2702104" y="4062364"/>
              <a:chExt cx="3549305" cy="3549305"/>
            </a:xfrm>
          </p:grpSpPr>
          <p:pic>
            <p:nvPicPr>
              <p:cNvPr id="29" name="Object 11">
                <a:extLst>
                  <a:ext uri="{FF2B5EF4-FFF2-40B4-BE49-F238E27FC236}">
                    <a16:creationId xmlns:a16="http://schemas.microsoft.com/office/drawing/2014/main" id="{791C19D9-39D6-CD43-618F-DF48E89E1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02104" y="4062364"/>
                <a:ext cx="3549305" cy="3549305"/>
              </a:xfrm>
              <a:prstGeom prst="rect">
                <a:avLst/>
              </a:prstGeom>
            </p:spPr>
          </p:pic>
        </p:grpSp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64B87377-88A6-5235-A109-E956AC3A5A6B}"/>
                </a:ext>
              </a:extLst>
            </p:cNvPr>
            <p:cNvGrpSpPr/>
            <p:nvPr/>
          </p:nvGrpSpPr>
          <p:grpSpPr>
            <a:xfrm>
              <a:off x="1122653" y="5140205"/>
              <a:ext cx="6479367" cy="754533"/>
              <a:chOff x="1122653" y="5140205"/>
              <a:chExt cx="6479367" cy="754533"/>
            </a:xfrm>
          </p:grpSpPr>
          <p:sp>
            <p:nvSpPr>
              <p:cNvPr id="27" name="Object 15">
                <a:extLst>
                  <a:ext uri="{FF2B5EF4-FFF2-40B4-BE49-F238E27FC236}">
                    <a16:creationId xmlns:a16="http://schemas.microsoft.com/office/drawing/2014/main" id="{7095A07B-0E8C-5C3C-57FF-963BAE7E256C}"/>
                  </a:ext>
                </a:extLst>
              </p:cNvPr>
              <p:cNvSpPr txBox="1"/>
              <p:nvPr/>
            </p:nvSpPr>
            <p:spPr>
              <a:xfrm>
                <a:off x="1122653" y="5486264"/>
                <a:ext cx="6479367" cy="40847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-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영업이익은 전년도의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cs typeface="Noto Sans Korean Regular" pitchFamily="34" charset="0"/>
                  </a:rPr>
                  <a:t>69%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C6616B2F-F4AA-C769-C042-D1DB21F050FC}"/>
                  </a:ext>
                </a:extLst>
              </p:cNvPr>
              <p:cNvSpPr txBox="1"/>
              <p:nvPr/>
            </p:nvSpPr>
            <p:spPr>
              <a:xfrm>
                <a:off x="3141865" y="5140205"/>
                <a:ext cx="2449046" cy="3880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Noto Sans CJK KR Black" pitchFamily="34" charset="0"/>
                    <a:cs typeface="+mn-cs"/>
                  </a:rPr>
                  <a:t>콘텐츠 제작비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67B426-6E92-F644-E519-0FCFC89BC732}"/>
              </a:ext>
            </a:extLst>
          </p:cNvPr>
          <p:cNvSpPr/>
          <p:nvPr/>
        </p:nvSpPr>
        <p:spPr>
          <a:xfrm>
            <a:off x="1722910" y="4579126"/>
            <a:ext cx="2300112" cy="8319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5A93C7E-F05B-A02A-DD35-B7461436A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4423" y="4876744"/>
            <a:ext cx="2328874" cy="32726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1DBB8F9-2835-7B01-D714-6EDABB8BF63C}"/>
              </a:ext>
            </a:extLst>
          </p:cNvPr>
          <p:cNvSpPr txBox="1"/>
          <p:nvPr/>
        </p:nvSpPr>
        <p:spPr>
          <a:xfrm>
            <a:off x="2034766" y="476606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cs typeface="+mn-cs"/>
              </a:rPr>
              <a:t>가입자 수</a:t>
            </a: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839E6CB7-45D8-0A02-2984-96580F914383}"/>
              </a:ext>
            </a:extLst>
          </p:cNvPr>
          <p:cNvSpPr/>
          <p:nvPr/>
        </p:nvSpPr>
        <p:spPr>
          <a:xfrm rot="10800000" flipH="1">
            <a:off x="10839584" y="5884913"/>
            <a:ext cx="516140" cy="125629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14E9BBD7-CE77-CE13-0346-6FE0B079429A}"/>
              </a:ext>
            </a:extLst>
          </p:cNvPr>
          <p:cNvSpPr/>
          <p:nvPr/>
        </p:nvSpPr>
        <p:spPr>
          <a:xfrm rot="10800000" flipH="1">
            <a:off x="7726338" y="4534105"/>
            <a:ext cx="218651" cy="52540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491C7C7C-84A0-A227-EEFC-C28AF0F6E50D}"/>
              </a:ext>
            </a:extLst>
          </p:cNvPr>
          <p:cNvSpPr/>
          <p:nvPr/>
        </p:nvSpPr>
        <p:spPr>
          <a:xfrm rot="10800000" flipH="1">
            <a:off x="4265145" y="4735783"/>
            <a:ext cx="218651" cy="52540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9D81FE66-5512-DC57-15C5-FD74536C2B3C}"/>
              </a:ext>
            </a:extLst>
          </p:cNvPr>
          <p:cNvCxnSpPr>
            <a:cxnSpLocks/>
          </p:cNvCxnSpPr>
          <p:nvPr/>
        </p:nvCxnSpPr>
        <p:spPr>
          <a:xfrm>
            <a:off x="12532954" y="5991565"/>
            <a:ext cx="1528910" cy="7189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3" name="TextBox 962">
            <a:extLst>
              <a:ext uri="{FF2B5EF4-FFF2-40B4-BE49-F238E27FC236}">
                <a16:creationId xmlns:a16="http://schemas.microsoft.com/office/drawing/2014/main" id="{67362C9A-F1A1-6F02-F4F4-CCFB35024A89}"/>
              </a:ext>
            </a:extLst>
          </p:cNvPr>
          <p:cNvSpPr txBox="1"/>
          <p:nvPr/>
        </p:nvSpPr>
        <p:spPr>
          <a:xfrm>
            <a:off x="15258735" y="5728229"/>
            <a:ext cx="140753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cs typeface="+mn-cs"/>
              </a:rPr>
              <a:t>적자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cs typeface="+mn-cs"/>
              </a:rPr>
              <a:t>970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cs typeface="+mn-cs"/>
              </a:rPr>
              <a:t>억 달러</a:t>
            </a:r>
          </a:p>
        </p:txBody>
      </p:sp>
      <p:pic>
        <p:nvPicPr>
          <p:cNvPr id="965" name="그림 964">
            <a:extLst>
              <a:ext uri="{FF2B5EF4-FFF2-40B4-BE49-F238E27FC236}">
                <a16:creationId xmlns:a16="http://schemas.microsoft.com/office/drawing/2014/main" id="{D4900B32-B555-5744-C890-5ADE16010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599" y="566499"/>
            <a:ext cx="5459312" cy="3197150"/>
          </a:xfrm>
          <a:prstGeom prst="rect">
            <a:avLst/>
          </a:prstGeom>
          <a:effectLst>
            <a:softEdge rad="4318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3763649"/>
            <a:chOff x="-9524" y="0"/>
            <a:chExt cx="18295238" cy="37636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37636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5243" y="399233"/>
            <a:ext cx="59344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o Sans Korean Regular" pitchFamily="34" charset="0"/>
                <a:cs typeface="Noto Sans Korean Regular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Noto Sans Korean Regular" pitchFamily="34" charset="0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cs typeface="Noto Sans Korean Regular" pitchFamily="34" charset="0"/>
              </a:rPr>
              <a:t>현재 상황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28888" y="1656728"/>
            <a:ext cx="11803904" cy="1435157"/>
            <a:chOff x="1128888" y="1656728"/>
            <a:chExt cx="11803904" cy="1435157"/>
          </a:xfrm>
        </p:grpSpPr>
        <p:sp>
          <p:nvSpPr>
            <p:cNvPr id="7" name="Object 7"/>
            <p:cNvSpPr txBox="1"/>
            <p:nvPr/>
          </p:nvSpPr>
          <p:spPr>
            <a:xfrm>
              <a:off x="1128888" y="1656728"/>
              <a:ext cx="11803904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2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Black" pitchFamily="34" charset="0"/>
                  <a:cs typeface="+mn-cs"/>
                </a:rPr>
                <a:t>적자에 대응하는 </a:t>
              </a:r>
              <a:r>
                <a:rPr kumimoji="0" lang="en-US" altLang="ko-KR" sz="52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Black" pitchFamily="34" charset="0"/>
                  <a:cs typeface="+mn-cs"/>
                </a:rPr>
                <a:t>OTT </a:t>
              </a:r>
              <a:r>
                <a:rPr kumimoji="0" lang="ko-KR" altLang="en-US" sz="52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Black" pitchFamily="34" charset="0"/>
                  <a:cs typeface="+mn-cs"/>
                </a:rPr>
                <a:t>기업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28888" y="2676387"/>
              <a:ext cx="11131057" cy="415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: </a:t>
              </a:r>
              <a:r>
                <a:rPr kumimoji="0" lang="ko-KR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계속되는 적자를 막기 위해 계정공유를 제한하고 서비스 비용을 올리고 있다</a:t>
              </a:r>
              <a:r>
                <a:rPr kumimoji="0" lang="en-US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orean Regular" pitchFamily="34" charset="0"/>
                  <a:cs typeface="Noto Sans Korean Regular" pitchFamily="34" charset="0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731678" y="3623528"/>
            <a:ext cx="6479367" cy="5342250"/>
            <a:chOff x="1153297" y="4225476"/>
            <a:chExt cx="6479367" cy="30240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0290" y="4225476"/>
              <a:ext cx="3024093" cy="3024093"/>
              <a:chOff x="2850290" y="4225476"/>
              <a:chExt cx="3024093" cy="302409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50290" y="4225476"/>
                <a:ext cx="3024093" cy="30240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3297" y="4981600"/>
              <a:ext cx="6479367" cy="959906"/>
              <a:chOff x="1153297" y="4981600"/>
              <a:chExt cx="6479367" cy="959906"/>
            </a:xfrm>
          </p:grpSpPr>
          <p:sp>
            <p:nvSpPr>
              <p:cNvPr id="15" name="Object 15"/>
              <p:cNvSpPr txBox="1"/>
              <p:nvPr/>
            </p:nvSpPr>
            <p:spPr>
              <a:xfrm>
                <a:off x="1153297" y="5755220"/>
                <a:ext cx="6479367" cy="1862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o Sans Korean Regular" pitchFamily="34" charset="0"/>
                    <a:ea typeface="+mn-ea"/>
                    <a:cs typeface="Noto Sans Korean Regular" pitchFamily="34" charset="0"/>
                  </a:rPr>
                  <a:t>-</a:t>
                </a:r>
              </a:p>
            </p:txBody>
          </p:sp>
          <p:sp>
            <p:nvSpPr>
              <p:cNvPr id="16" name="Object 16"/>
              <p:cNvSpPr txBox="1"/>
              <p:nvPr/>
            </p:nvSpPr>
            <p:spPr>
              <a:xfrm>
                <a:off x="3149186" y="4981600"/>
                <a:ext cx="2449046" cy="20906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2" name="그룹 1032"/>
          <p:cNvGrpSpPr/>
          <p:nvPr/>
        </p:nvGrpSpPr>
        <p:grpSpPr>
          <a:xfrm>
            <a:off x="9426463" y="2068468"/>
            <a:ext cx="2833482" cy="69071"/>
            <a:chOff x="6826385" y="6972389"/>
            <a:chExt cx="2833482" cy="69071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826385" y="6972389"/>
              <a:ext cx="2833482" cy="69071"/>
            </a:xfrm>
            <a:prstGeom prst="rect">
              <a:avLst/>
            </a:prstGeom>
          </p:spPr>
        </p:pic>
      </p:grpSp>
      <p:sp>
        <p:nvSpPr>
          <p:cNvPr id="979" name="TextBox 978">
            <a:extLst>
              <a:ext uri="{FF2B5EF4-FFF2-40B4-BE49-F238E27FC236}">
                <a16:creationId xmlns:a16="http://schemas.microsoft.com/office/drawing/2014/main" id="{27ACA540-E1B6-0138-5B46-FB3CFB2F6AA4}"/>
              </a:ext>
            </a:extLst>
          </p:cNvPr>
          <p:cNvSpPr txBox="1"/>
          <p:nvPr/>
        </p:nvSpPr>
        <p:spPr>
          <a:xfrm>
            <a:off x="2577285" y="5816028"/>
            <a:ext cx="27251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ple SD Gothic Neo"/>
                <a:cs typeface="+mn-cs"/>
              </a:rPr>
              <a:t>가입자 수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pple SD Gothic Neo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ple SD Gothic Neo"/>
                <a:cs typeface="+mn-cs"/>
              </a:rPr>
              <a:t>감소</a:t>
            </a:r>
          </a:p>
        </p:txBody>
      </p:sp>
      <p:pic>
        <p:nvPicPr>
          <p:cNvPr id="982" name="그림 981">
            <a:extLst>
              <a:ext uri="{FF2B5EF4-FFF2-40B4-BE49-F238E27FC236}">
                <a16:creationId xmlns:a16="http://schemas.microsoft.com/office/drawing/2014/main" id="{F472EA8C-732F-C5DF-5763-2399D0352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081" y="3763649"/>
            <a:ext cx="3024093" cy="5062008"/>
          </a:xfrm>
          <a:prstGeom prst="rect">
            <a:avLst/>
          </a:prstGeom>
        </p:spPr>
      </p:pic>
      <p:sp>
        <p:nvSpPr>
          <p:cNvPr id="980" name="TextBox 979">
            <a:extLst>
              <a:ext uri="{FF2B5EF4-FFF2-40B4-BE49-F238E27FC236}">
                <a16:creationId xmlns:a16="http://schemas.microsoft.com/office/drawing/2014/main" id="{30F3B09E-B99D-48C4-12A9-D9E44D458032}"/>
              </a:ext>
            </a:extLst>
          </p:cNvPr>
          <p:cNvSpPr txBox="1"/>
          <p:nvPr/>
        </p:nvSpPr>
        <p:spPr>
          <a:xfrm>
            <a:off x="7605410" y="5569806"/>
            <a:ext cx="47954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cs typeface="+mn-cs"/>
              </a:rPr>
              <a:t>계정 공유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cs typeface="+mn-cs"/>
              </a:rPr>
              <a:t>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cs typeface="+mn-cs"/>
              </a:rPr>
              <a:t>단속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cs typeface="+mn-cs"/>
            </a:endParaRPr>
          </a:p>
        </p:txBody>
      </p: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9C8051AB-0B45-E296-69E7-1D27ABADA9B6}"/>
              </a:ext>
            </a:extLst>
          </p:cNvPr>
          <p:cNvCxnSpPr>
            <a:cxnSpLocks/>
          </p:cNvCxnSpPr>
          <p:nvPr/>
        </p:nvCxnSpPr>
        <p:spPr>
          <a:xfrm>
            <a:off x="5867400" y="6294653"/>
            <a:ext cx="19161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7" name="그림 986">
            <a:extLst>
              <a:ext uri="{FF2B5EF4-FFF2-40B4-BE49-F238E27FC236}">
                <a16:creationId xmlns:a16="http://schemas.microsoft.com/office/drawing/2014/main" id="{17E97A61-B959-66DA-BBC0-62715DEBE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3818" y="3755636"/>
            <a:ext cx="3023878" cy="5066215"/>
          </a:xfrm>
          <a:prstGeom prst="rect">
            <a:avLst/>
          </a:prstGeom>
        </p:spPr>
      </p:pic>
      <p:sp>
        <p:nvSpPr>
          <p:cNvPr id="981" name="TextBox 980">
            <a:extLst>
              <a:ext uri="{FF2B5EF4-FFF2-40B4-BE49-F238E27FC236}">
                <a16:creationId xmlns:a16="http://schemas.microsoft.com/office/drawing/2014/main" id="{64FCAE3C-7A98-2FF0-016C-CCD18489DA0B}"/>
              </a:ext>
            </a:extLst>
          </p:cNvPr>
          <p:cNvSpPr txBox="1"/>
          <p:nvPr/>
        </p:nvSpPr>
        <p:spPr>
          <a:xfrm>
            <a:off x="13546999" y="5576155"/>
            <a:ext cx="2517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cs typeface="+mn-cs"/>
              </a:rPr>
              <a:t>서비스 비용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" panose="020B0604020104020204" pitchFamily="34" charset="0"/>
                <a:cs typeface="+mn-cs"/>
              </a:rPr>
              <a:t> 인상</a:t>
            </a:r>
          </a:p>
        </p:txBody>
      </p:sp>
      <p:sp>
        <p:nvSpPr>
          <p:cNvPr id="989" name="TextBox 988">
            <a:extLst>
              <a:ext uri="{FF2B5EF4-FFF2-40B4-BE49-F238E27FC236}">
                <a16:creationId xmlns:a16="http://schemas.microsoft.com/office/drawing/2014/main" id="{5C68B337-AF4E-191A-22EE-8D7EEF2F6BE8}"/>
              </a:ext>
            </a:extLst>
          </p:cNvPr>
          <p:cNvSpPr txBox="1"/>
          <p:nvPr/>
        </p:nvSpPr>
        <p:spPr>
          <a:xfrm>
            <a:off x="11932688" y="6171967"/>
            <a:ext cx="93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cs typeface="+mn-cs"/>
              </a:rPr>
              <a:t>&amp;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cs typeface="+mn-cs"/>
            </a:endParaRPr>
          </a:p>
        </p:txBody>
      </p:sp>
      <p:sp>
        <p:nvSpPr>
          <p:cNvPr id="990" name="Object 15">
            <a:extLst>
              <a:ext uri="{FF2B5EF4-FFF2-40B4-BE49-F238E27FC236}">
                <a16:creationId xmlns:a16="http://schemas.microsoft.com/office/drawing/2014/main" id="{313E0F91-4646-DC98-048F-91EB59410E61}"/>
              </a:ext>
            </a:extLst>
          </p:cNvPr>
          <p:cNvSpPr txBox="1"/>
          <p:nvPr/>
        </p:nvSpPr>
        <p:spPr>
          <a:xfrm>
            <a:off x="11591266" y="6911211"/>
            <a:ext cx="64793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Noto Sans Korean Regular" pitchFamily="34" charset="0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orean Regular" pitchFamily="34" charset="0"/>
                <a:cs typeface="+mn-cs"/>
              </a:rPr>
              <a:t>넷플릭스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orean Regular" pitchFamily="34" charset="0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orean Regular" pitchFamily="34" charset="0"/>
                <a:cs typeface="+mn-cs"/>
              </a:rPr>
              <a:t>티빙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orean Regular" pitchFamily="34" charset="0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orean Regular" pitchFamily="34" charset="0"/>
                <a:cs typeface="+mn-cs"/>
              </a:rPr>
              <a:t>쿠팡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orean Regular" pitchFamily="34" charset="0"/>
                <a:cs typeface="+mn-cs"/>
              </a:rPr>
              <a:t> 등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992" name="Object 15">
            <a:extLst>
              <a:ext uri="{FF2B5EF4-FFF2-40B4-BE49-F238E27FC236}">
                <a16:creationId xmlns:a16="http://schemas.microsoft.com/office/drawing/2014/main" id="{3881BE7A-B073-F971-BF90-89D04A70A805}"/>
              </a:ext>
            </a:extLst>
          </p:cNvPr>
          <p:cNvSpPr txBox="1"/>
          <p:nvPr/>
        </p:nvSpPr>
        <p:spPr>
          <a:xfrm>
            <a:off x="6814451" y="6872502"/>
            <a:ext cx="64793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orean Regular" pitchFamily="34" charset="0"/>
                <a:ea typeface="+mn-ea"/>
                <a:cs typeface="Noto Sans Korean Regular" pitchFamily="34" charset="0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orean Regular" pitchFamily="34" charset="0"/>
                <a:cs typeface="+mn-cs"/>
              </a:rPr>
              <a:t>일부 국가에서 시범운영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3605465" cy="4921287"/>
            <a:chOff x="-9524" y="0"/>
            <a:chExt cx="13605465" cy="4921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3605465" cy="4921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95941" y="0"/>
            <a:ext cx="4689773" cy="4921287"/>
            <a:chOff x="13595941" y="0"/>
            <a:chExt cx="4689773" cy="49212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5941" y="0"/>
              <a:ext cx="4689773" cy="492128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63D40B-3D57-AACA-C916-B9A88A2591E1}"/>
              </a:ext>
            </a:extLst>
          </p:cNvPr>
          <p:cNvGrpSpPr/>
          <p:nvPr/>
        </p:nvGrpSpPr>
        <p:grpSpPr>
          <a:xfrm>
            <a:off x="951279" y="1935944"/>
            <a:ext cx="17334435" cy="6169675"/>
            <a:chOff x="267765" y="2460643"/>
            <a:chExt cx="17334435" cy="61696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CA6B47-88CE-648E-FC51-A5AD66C81057}"/>
                </a:ext>
              </a:extLst>
            </p:cNvPr>
            <p:cNvSpPr txBox="1"/>
            <p:nvPr/>
          </p:nvSpPr>
          <p:spPr>
            <a:xfrm>
              <a:off x="10391971" y="3921337"/>
              <a:ext cx="6506841" cy="470898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Abadi" panose="020B0604020104020204" pitchFamily="34" charset="0"/>
                </a:rPr>
                <a:t>OTT </a:t>
              </a:r>
              <a:r>
                <a:rPr lang="ko-KR" altLang="en-US" sz="6000" dirty="0">
                  <a:solidFill>
                    <a:schemeClr val="bg1"/>
                  </a:solidFill>
                  <a:latin typeface="Abadi" panose="020B0604020104020204" pitchFamily="34" charset="0"/>
                </a:rPr>
                <a:t>작품 통합검색</a:t>
              </a:r>
              <a:endParaRPr lang="en-US" altLang="ko-KR" sz="6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Abadi" panose="020B0604020104020204" pitchFamily="34" charset="0"/>
                </a:rPr>
                <a:t>&amp;</a:t>
              </a:r>
            </a:p>
            <a:p>
              <a:pPr algn="ctr"/>
              <a:r>
                <a:rPr lang="ko-KR" altLang="en-US" sz="6000" dirty="0">
                  <a:solidFill>
                    <a:schemeClr val="bg1"/>
                  </a:solidFill>
                  <a:latin typeface="Abadi" panose="020B0604020104020204" pitchFamily="34" charset="0"/>
                </a:rPr>
                <a:t>인증회원 작품추천</a:t>
              </a:r>
              <a:endParaRPr lang="en-US" altLang="ko-KR" sz="6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6" name="더하기 기호 15">
              <a:extLst>
                <a:ext uri="{FF2B5EF4-FFF2-40B4-BE49-F238E27FC236}">
                  <a16:creationId xmlns:a16="http://schemas.microsoft.com/office/drawing/2014/main" id="{550526FC-C39A-4C36-2437-FA5253547AD5}"/>
                </a:ext>
              </a:extLst>
            </p:cNvPr>
            <p:cNvSpPr/>
            <p:nvPr/>
          </p:nvSpPr>
          <p:spPr>
            <a:xfrm>
              <a:off x="8001000" y="4818096"/>
              <a:ext cx="1295400" cy="1344634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AB5E35-CE3D-D385-0408-E87E45A8399E}"/>
                </a:ext>
              </a:extLst>
            </p:cNvPr>
            <p:cNvSpPr/>
            <p:nvPr/>
          </p:nvSpPr>
          <p:spPr>
            <a:xfrm>
              <a:off x="519550" y="2460643"/>
              <a:ext cx="17082650" cy="43592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11A198-4245-E321-1120-DF11DFD7E058}"/>
                </a:ext>
              </a:extLst>
            </p:cNvPr>
            <p:cNvSpPr txBox="1"/>
            <p:nvPr/>
          </p:nvSpPr>
          <p:spPr>
            <a:xfrm>
              <a:off x="267765" y="4476490"/>
              <a:ext cx="6705601" cy="286232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  <a:latin typeface="Abadi" panose="020B0604020104020204" pitchFamily="34" charset="0"/>
                </a:rPr>
                <a:t>맞춤형 </a:t>
              </a:r>
              <a:endParaRPr lang="en-US" altLang="ko-KR" sz="60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Abadi" panose="020B0604020104020204" pitchFamily="34" charset="0"/>
                </a:rPr>
                <a:t>OTT </a:t>
              </a:r>
              <a:r>
                <a:rPr lang="ko-KR" altLang="en-US" sz="6000" dirty="0">
                  <a:solidFill>
                    <a:schemeClr val="bg1"/>
                  </a:solidFill>
                  <a:latin typeface="Abadi" panose="020B0604020104020204" pitchFamily="34" charset="0"/>
                </a:rPr>
                <a:t>계정 공유 중계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DBA9588-4464-6C62-CD87-420425378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92" y="2258919"/>
            <a:ext cx="7036198" cy="5324735"/>
          </a:xfrm>
          <a:prstGeom prst="rect">
            <a:avLst/>
          </a:prstGeom>
        </p:spPr>
      </p:pic>
      <p:pic>
        <p:nvPicPr>
          <p:cNvPr id="24" name="그림 23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B63FC9AF-5CD6-98ED-019B-62F228379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310" y="752546"/>
            <a:ext cx="6639355" cy="4824987"/>
          </a:xfrm>
          <a:prstGeom prst="rect">
            <a:avLst/>
          </a:prstGeom>
        </p:spPr>
      </p:pic>
      <p:pic>
        <p:nvPicPr>
          <p:cNvPr id="27" name="그림 2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21E35CC-DB57-1FB0-1E81-41BC20E63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436" y="5286953"/>
            <a:ext cx="4716468" cy="4247501"/>
          </a:xfrm>
          <a:prstGeom prst="rect">
            <a:avLst/>
          </a:prstGeom>
        </p:spPr>
      </p:pic>
      <p:pic>
        <p:nvPicPr>
          <p:cNvPr id="29" name="그림 28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C7993AD0-FEE1-3170-3732-19FAC057D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63" y="5217062"/>
            <a:ext cx="3992286" cy="4317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9C6C4-C7B5-6979-188E-75FF8090957F}"/>
              </a:ext>
            </a:extLst>
          </p:cNvPr>
          <p:cNvSpPr txBox="1"/>
          <p:nvPr/>
        </p:nvSpPr>
        <p:spPr>
          <a:xfrm>
            <a:off x="5791200" y="647700"/>
            <a:ext cx="523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</a:rPr>
              <a:t>아이디어</a:t>
            </a:r>
            <a:endParaRPr lang="en-US" altLang="ko-KR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8800" y="1515409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A5B3FBF-A125-56D0-8116-5C2FB6DD7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5" y="723900"/>
            <a:ext cx="8264808" cy="6254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B41982-6F41-EC91-C845-955760AE6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036" y="762000"/>
            <a:ext cx="6969144" cy="6254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086B3A-A0EE-7BE5-19E2-78434E96482F}"/>
              </a:ext>
            </a:extLst>
          </p:cNvPr>
          <p:cNvSpPr txBox="1"/>
          <p:nvPr/>
        </p:nvSpPr>
        <p:spPr>
          <a:xfrm>
            <a:off x="572592" y="7391200"/>
            <a:ext cx="7580808" cy="238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6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가지의 </a:t>
            </a:r>
            <a:r>
              <a:rPr lang="en-US" altLang="ko-KR" sz="2400" kern="0" dirty="0">
                <a:solidFill>
                  <a:schemeClr val="bg1"/>
                </a:solidFill>
                <a:latin typeface="Abadi" panose="020B0604020104020204" pitchFamily="34" charset="0"/>
              </a:rPr>
              <a:t>OTT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로 구성할 수 있는 조합의 경우의 수</a:t>
            </a:r>
            <a:endParaRPr lang="en-US" altLang="ko-KR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6C1 + 6C2 + 6C3 + 6C4 + 6C5 + 6C6 =</a:t>
            </a:r>
            <a:r>
              <a:rPr lang="ko-KR" altLang="en-US" sz="2400" kern="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endParaRPr lang="en-US" altLang="ko-KR" sz="2400" kern="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6 + 15 + 20 + 15 + 6 + 1 = 63</a:t>
            </a:r>
            <a:endParaRPr lang="ko-KR" altLang="en-US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63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개 유형의 파티를 구성하거나 가입할 수 있음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DE282-DD81-B35F-FFA0-92C1A5F0181C}"/>
              </a:ext>
            </a:extLst>
          </p:cNvPr>
          <p:cNvSpPr txBox="1"/>
          <p:nvPr/>
        </p:nvSpPr>
        <p:spPr>
          <a:xfrm>
            <a:off x="10131136" y="7405149"/>
            <a:ext cx="7166264" cy="238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유형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1 :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디즈니 플러스</a:t>
            </a:r>
            <a:r>
              <a:rPr lang="en-US" altLang="ko-KR" sz="2400" kern="0" dirty="0">
                <a:solidFill>
                  <a:schemeClr val="bg1"/>
                </a:solidFill>
                <a:latin typeface="Abadi" panose="020B0604020104020204" pitchFamily="34" charset="0"/>
              </a:rPr>
              <a:t> + </a:t>
            </a: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넷플릭스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+ </a:t>
            </a: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왓챠</a:t>
            </a:r>
            <a:endParaRPr lang="ko-KR" altLang="en-US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2475 + 4250 + 3250 +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수수료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= 9975 +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수수료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유형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2 : </a:t>
            </a: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티빙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+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왓챠</a:t>
            </a:r>
            <a:r>
              <a:rPr lang="ko-KR" altLang="en-US" sz="2400" kern="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endParaRPr lang="en-US" altLang="ko-KR" sz="2400" kern="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3250 + 3475 +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수수료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= 6725 +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수수료</a:t>
            </a:r>
          </a:p>
        </p:txBody>
      </p:sp>
    </p:spTree>
    <p:extLst>
      <p:ext uri="{BB962C8B-B14F-4D97-AF65-F5344CB8AC3E}">
        <p14:creationId xmlns:p14="http://schemas.microsoft.com/office/powerpoint/2010/main" val="216305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3605465" cy="4921287"/>
            <a:chOff x="-9524" y="0"/>
            <a:chExt cx="13605465" cy="4921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3605465" cy="4921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71360" y="23352"/>
            <a:ext cx="4689773" cy="4921287"/>
            <a:chOff x="13595941" y="0"/>
            <a:chExt cx="4689773" cy="49212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5941" y="0"/>
              <a:ext cx="4689773" cy="4921287"/>
            </a:xfrm>
            <a:prstGeom prst="rect">
              <a:avLst/>
            </a:prstGeom>
          </p:spPr>
        </p:pic>
      </p:grpSp>
      <p:pic>
        <p:nvPicPr>
          <p:cNvPr id="4" name="그림 3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B41A8BD-AB62-D996-B882-2B7D5C663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8" y="266700"/>
            <a:ext cx="6248400" cy="7402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F5C188-3687-7A99-184D-CD2471F9F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15" y="1116926"/>
            <a:ext cx="4689773" cy="4223461"/>
          </a:xfrm>
          <a:prstGeom prst="rect">
            <a:avLst/>
          </a:prstGeom>
        </p:spPr>
      </p:pic>
      <p:pic>
        <p:nvPicPr>
          <p:cNvPr id="13" name="그림 1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DBA93F2D-9A07-C143-AFAA-DFE78C4B4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488" y="1116925"/>
            <a:ext cx="5872515" cy="42234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02A030-FAC4-1A22-FC0B-4A537B064DCD}"/>
              </a:ext>
            </a:extLst>
          </p:cNvPr>
          <p:cNvSpPr txBox="1"/>
          <p:nvPr/>
        </p:nvSpPr>
        <p:spPr>
          <a:xfrm>
            <a:off x="7789715" y="5619113"/>
            <a:ext cx="5243627" cy="12046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수많은 작품의 수 </a:t>
            </a:r>
            <a:endParaRPr lang="en-US" altLang="ko-KR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-&gt;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당장 볼 작품 선택의 시간 증가</a:t>
            </a:r>
            <a:endParaRPr lang="en-US" altLang="ko-KR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5C453-C7E4-CD56-577C-D86390408695}"/>
              </a:ext>
            </a:extLst>
          </p:cNvPr>
          <p:cNvSpPr txBox="1"/>
          <p:nvPr/>
        </p:nvSpPr>
        <p:spPr>
          <a:xfrm>
            <a:off x="544808" y="8005664"/>
            <a:ext cx="6248400" cy="12046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여러 개의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OTT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서비스 </a:t>
            </a:r>
            <a:r>
              <a:rPr lang="en-US" altLang="ko-KR" sz="2400" kern="0" dirty="0">
                <a:solidFill>
                  <a:schemeClr val="bg1"/>
                </a:solidFill>
                <a:latin typeface="Abadi" panose="020B0604020104020204" pitchFamily="34" charset="0"/>
              </a:rPr>
              <a:t>-&gt;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수많은 작품의 수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-&gt;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통합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OTT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검색 서비스의 필요</a:t>
            </a:r>
            <a:endParaRPr lang="en-US" altLang="ko-KR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6DEF7-51C7-62D8-2560-0C1EC2ACB31E}"/>
              </a:ext>
            </a:extLst>
          </p:cNvPr>
          <p:cNvSpPr txBox="1"/>
          <p:nvPr/>
        </p:nvSpPr>
        <p:spPr>
          <a:xfrm>
            <a:off x="13064340" y="5619113"/>
            <a:ext cx="5085713" cy="2386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신뢰성 높은 평점과 후기 </a:t>
            </a:r>
            <a:endParaRPr lang="en-US" altLang="ko-KR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자신과 비슷한 취향의 회원의 추천</a:t>
            </a:r>
            <a:endParaRPr lang="en-US" altLang="ko-KR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-&gt; 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작품 선택의 시간 감소</a:t>
            </a:r>
            <a:endParaRPr lang="en-US" altLang="ko-KR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chemeClr val="bg1"/>
                </a:solidFill>
                <a:latin typeface="Abadi" panose="020B0604020104020204" pitchFamily="34" charset="0"/>
              </a:rPr>
              <a:t>    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신뢰성 높은 작품정보 확보</a:t>
            </a:r>
            <a:endParaRPr lang="en-US" altLang="ko-KR" sz="2400" kern="0" spc="0" dirty="0">
              <a:solidFill>
                <a:schemeClr val="bg1"/>
              </a:solidFill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48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506</Words>
  <Application>Microsoft Office PowerPoint</Application>
  <PresentationFormat>사용자 지정</PresentationFormat>
  <Paragraphs>140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Apple SD Gothic Neo</vt:lpstr>
      <vt:lpstr>맑은 고딕</vt:lpstr>
      <vt:lpstr>Noto Sans Korean Regular</vt:lpstr>
      <vt:lpstr>Arial</vt:lpstr>
      <vt:lpstr>Abadi</vt:lpstr>
      <vt:lpstr>Noto Sans CJK KR Regular</vt:lpstr>
      <vt:lpstr>Noto Sans CJK KR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서준</cp:lastModifiedBy>
  <cp:revision>15</cp:revision>
  <dcterms:created xsi:type="dcterms:W3CDTF">2022-09-15T19:26:25Z</dcterms:created>
  <dcterms:modified xsi:type="dcterms:W3CDTF">2022-09-18T10:26:44Z</dcterms:modified>
</cp:coreProperties>
</file>